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57" r:id="rId4"/>
    <p:sldId id="266" r:id="rId5"/>
    <p:sldId id="258" r:id="rId6"/>
    <p:sldId id="259" r:id="rId7"/>
    <p:sldId id="261" r:id="rId8"/>
    <p:sldId id="262" r:id="rId9"/>
    <p:sldId id="263" r:id="rId10"/>
    <p:sldId id="260"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3CFA34A-C604-4CEC-AED8-0AAA7689DBCF}" type="datetimeFigureOut">
              <a:rPr lang="ru-RU" smtClean="0"/>
              <a:t>27.02.2024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AA8C163-9073-42AC-92CD-718AEA99B2DB}"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3CFA34A-C604-4CEC-AED8-0AAA7689DBCF}" type="datetimeFigureOut">
              <a:rPr lang="ru-RU" smtClean="0"/>
              <a:t>27.02.2024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AA8C163-9073-42AC-92CD-718AEA99B2DB}"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3CFA34A-C604-4CEC-AED8-0AAA7689DBCF}" type="datetimeFigureOut">
              <a:rPr lang="ru-RU" smtClean="0"/>
              <a:t>27.02.2024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AA8C163-9073-42AC-92CD-718AEA99B2DB}"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3CFA34A-C604-4CEC-AED8-0AAA7689DBCF}" type="datetimeFigureOut">
              <a:rPr lang="ru-RU" smtClean="0"/>
              <a:t>27.02.2024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AA8C163-9073-42AC-92CD-718AEA99B2DB}"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3CFA34A-C604-4CEC-AED8-0AAA7689DBCF}" type="datetimeFigureOut">
              <a:rPr lang="ru-RU" smtClean="0"/>
              <a:t>27.02.2024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AA8C163-9073-42AC-92CD-718AEA99B2DB}"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3CFA34A-C604-4CEC-AED8-0AAA7689DBCF}" type="datetimeFigureOut">
              <a:rPr lang="ru-RU" smtClean="0"/>
              <a:t>27.02.2024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AA8C163-9073-42AC-92CD-718AEA99B2DB}"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3CFA34A-C604-4CEC-AED8-0AAA7689DBCF}" type="datetimeFigureOut">
              <a:rPr lang="ru-RU" smtClean="0"/>
              <a:t>27.02.2024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AA8C163-9073-42AC-92CD-718AEA99B2DB}"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3CFA34A-C604-4CEC-AED8-0AAA7689DBCF}" type="datetimeFigureOut">
              <a:rPr lang="ru-RU" smtClean="0"/>
              <a:t>27.02.2024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AA8C163-9073-42AC-92CD-718AEA99B2DB}"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CFA34A-C604-4CEC-AED8-0AAA7689DBCF}" type="datetimeFigureOut">
              <a:rPr lang="ru-RU" smtClean="0"/>
              <a:t>27.02.2024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AA8C163-9073-42AC-92CD-718AEA99B2DB}"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3CFA34A-C604-4CEC-AED8-0AAA7689DBCF}" type="datetimeFigureOut">
              <a:rPr lang="ru-RU" smtClean="0"/>
              <a:t>27.02.2024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AA8C163-9073-42AC-92CD-718AEA99B2DB}"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3CFA34A-C604-4CEC-AED8-0AAA7689DBCF}" type="datetimeFigureOut">
              <a:rPr lang="ru-RU" smtClean="0"/>
              <a:t>27.02.2024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AA8C163-9073-42AC-92CD-718AEA99B2DB}"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3CFA34A-C604-4CEC-AED8-0AAA7689DBCF}" type="datetimeFigureOut">
              <a:rPr lang="ru-RU" smtClean="0"/>
              <a:t>27.02.2024</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FAA8C163-9073-42AC-92CD-718AEA99B2DB}"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55576" y="1916832"/>
            <a:ext cx="7920879" cy="1944216"/>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ru-RU" sz="3600" b="1" dirty="0" smtClean="0">
                <a:latin typeface="Arial Narrow" panose="020B0606020202030204" pitchFamily="34" charset="0"/>
              </a:rPr>
              <a:t>Проблемные вопросы, возникшие при прохождении отопительного периода Южно-Кузбасской ГРЭС  </a:t>
            </a:r>
            <a:endParaRPr lang="ru-RU" sz="3600" b="1" dirty="0">
              <a:latin typeface="Arial Narrow" panose="020B0606020202030204" pitchFamily="34" charset="0"/>
            </a:endParaRPr>
          </a:p>
        </p:txBody>
      </p:sp>
      <p:sp>
        <p:nvSpPr>
          <p:cNvPr id="2" name="Заголовок 1"/>
          <p:cNvSpPr>
            <a:spLocks noGrp="1"/>
          </p:cNvSpPr>
          <p:nvPr>
            <p:ph type="ctrTitle"/>
          </p:nvPr>
        </p:nvSpPr>
        <p:spPr>
          <a:xfrm>
            <a:off x="467544" y="4437112"/>
            <a:ext cx="8496944" cy="1440160"/>
          </a:xfrm>
        </p:spPr>
        <p:txBody>
          <a:bodyPr/>
          <a:lstStyle/>
          <a:p>
            <a:pPr marL="182880" indent="0" algn="ctr">
              <a:buNone/>
            </a:pPr>
            <a:r>
              <a:rPr lang="ru-RU" sz="2000" dirty="0" smtClean="0">
                <a:effectLst/>
                <a:latin typeface="Arial Narrow" panose="020B0606020202030204" pitchFamily="34" charset="0"/>
              </a:rPr>
              <a:t>Доклад</a:t>
            </a:r>
            <a:br>
              <a:rPr lang="ru-RU" sz="2000" dirty="0" smtClean="0">
                <a:effectLst/>
                <a:latin typeface="Arial Narrow" panose="020B0606020202030204" pitchFamily="34" charset="0"/>
              </a:rPr>
            </a:br>
            <a:r>
              <a:rPr lang="ru-RU" sz="2000" dirty="0" smtClean="0">
                <a:effectLst/>
                <a:latin typeface="Arial Narrow" panose="020B0606020202030204" pitchFamily="34" charset="0"/>
              </a:rPr>
              <a:t>начальника Кузбасского отдела по надзору за тепловыми электростанциями, теплогенерирующими установками и сетями и котлонадзору</a:t>
            </a:r>
            <a:br>
              <a:rPr lang="ru-RU" sz="2000" dirty="0" smtClean="0">
                <a:effectLst/>
                <a:latin typeface="Arial Narrow" panose="020B0606020202030204" pitchFamily="34" charset="0"/>
              </a:rPr>
            </a:br>
            <a:r>
              <a:rPr lang="ru-RU" sz="2000" dirty="0" smtClean="0">
                <a:effectLst/>
                <a:latin typeface="Arial Narrow" panose="020B0606020202030204" pitchFamily="34" charset="0"/>
              </a:rPr>
              <a:t>Звонковой Ирины Васильевны</a:t>
            </a:r>
            <a:endParaRPr lang="ru-RU" sz="2000" dirty="0">
              <a:effectLst/>
              <a:latin typeface="Arial Narrow" panose="020B0606020202030204" pitchFamily="34" charset="0"/>
            </a:endParaRPr>
          </a:p>
        </p:txBody>
      </p:sp>
      <p:sp>
        <p:nvSpPr>
          <p:cNvPr id="4" name="Прямоугольник 3"/>
          <p:cNvSpPr/>
          <p:nvPr/>
        </p:nvSpPr>
        <p:spPr>
          <a:xfrm>
            <a:off x="-13185" y="0"/>
            <a:ext cx="9157185" cy="129614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Picture 2" descr="C:\Users\derksenod\Desktop\РАЗНОЕ\по диаграммам\фоны\управл.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0"/>
            <a:ext cx="1547663" cy="1287166"/>
          </a:xfrm>
          <a:prstGeom prst="rect">
            <a:avLst/>
          </a:prstGeom>
          <a:noFill/>
          <a:effectLst>
            <a:glow>
              <a:schemeClr val="accent1"/>
            </a:glow>
            <a:softEdge rad="0"/>
          </a:effectLst>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195736" y="172483"/>
            <a:ext cx="5328592" cy="830997"/>
          </a:xfrm>
          <a:prstGeom prst="rect">
            <a:avLst/>
          </a:prstGeom>
        </p:spPr>
        <p:txBody>
          <a:bodyPr wrap="square">
            <a:spAutoFit/>
          </a:bodyPr>
          <a:lstStyle/>
          <a:p>
            <a:pPr algn="ctr"/>
            <a:r>
              <a:rPr lang="ru-RU" sz="1600" b="1" dirty="0" smtClean="0">
                <a:solidFill>
                  <a:schemeClr val="bg1"/>
                </a:solidFill>
                <a:latin typeface="Arial Narrow" panose="020B0606020202030204" pitchFamily="34" charset="0"/>
                <a:cs typeface="Times New Roman" panose="02020603050405020304" pitchFamily="18" charset="0"/>
              </a:rPr>
              <a:t>Сибирское управление</a:t>
            </a:r>
            <a:endParaRPr lang="ru-RU" sz="1600" b="1" dirty="0">
              <a:solidFill>
                <a:schemeClr val="bg1"/>
              </a:solidFill>
              <a:latin typeface="Arial Narrow" panose="020B0606020202030204" pitchFamily="34" charset="0"/>
              <a:cs typeface="Times New Roman" panose="02020603050405020304" pitchFamily="18" charset="0"/>
            </a:endParaRPr>
          </a:p>
          <a:p>
            <a:pPr algn="ctr"/>
            <a:r>
              <a:rPr lang="ru-RU" sz="1600" b="1" dirty="0">
                <a:solidFill>
                  <a:schemeClr val="bg1"/>
                </a:solidFill>
                <a:latin typeface="Arial Narrow" panose="020B0606020202030204" pitchFamily="34" charset="0"/>
                <a:cs typeface="Times New Roman" panose="02020603050405020304" pitchFamily="18" charset="0"/>
              </a:rPr>
              <a:t>Федеральной службы по экологическому, технологическому и атомному надзору</a:t>
            </a:r>
          </a:p>
        </p:txBody>
      </p:sp>
      <p:sp>
        <p:nvSpPr>
          <p:cNvPr id="7" name="Пятиугольник 6"/>
          <p:cNvSpPr/>
          <p:nvPr/>
        </p:nvSpPr>
        <p:spPr>
          <a:xfrm>
            <a:off x="-13185" y="0"/>
            <a:ext cx="2150493" cy="1296144"/>
          </a:xfrm>
          <a:prstGeom prst="homePlate">
            <a:avLst/>
          </a:prstGeom>
          <a:solidFill>
            <a:srgbClr val="0070C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ятиугольник 7"/>
          <p:cNvSpPr/>
          <p:nvPr/>
        </p:nvSpPr>
        <p:spPr>
          <a:xfrm>
            <a:off x="0" y="0"/>
            <a:ext cx="1763688" cy="1258044"/>
          </a:xfrm>
          <a:prstGeom prst="homePlate">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Picture 19" descr="fsetan_emblema200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72483"/>
            <a:ext cx="881844" cy="995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2862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83568" y="5445224"/>
            <a:ext cx="7704856"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ru-RU" b="1" dirty="0" smtClean="0">
                <a:solidFill>
                  <a:schemeClr val="dk1"/>
                </a:solidFill>
                <a:latin typeface="Times New Roman" panose="02020603050405020304" pitchFamily="18" charset="0"/>
                <a:cs typeface="Times New Roman" panose="02020603050405020304" pitchFamily="18" charset="0"/>
              </a:rPr>
              <a:t>5 </a:t>
            </a:r>
            <a:r>
              <a:rPr lang="ru-RU" b="1" dirty="0">
                <a:solidFill>
                  <a:schemeClr val="dk1"/>
                </a:solidFill>
                <a:latin typeface="Times New Roman" panose="02020603050405020304" pitchFamily="18" charset="0"/>
                <a:cs typeface="Times New Roman" panose="02020603050405020304" pitchFamily="18" charset="0"/>
              </a:rPr>
              <a:t>февраля Министерством энергетики РФ был подписан приказ об отзыве паспорта готовности к отопительному сезону Южно-Кузбасской </a:t>
            </a:r>
            <a:r>
              <a:rPr lang="ru-RU" b="1" dirty="0" smtClean="0">
                <a:solidFill>
                  <a:schemeClr val="dk1"/>
                </a:solidFill>
                <a:latin typeface="Times New Roman" panose="02020603050405020304" pitchFamily="18" charset="0"/>
                <a:cs typeface="Times New Roman" panose="02020603050405020304" pitchFamily="18" charset="0"/>
              </a:rPr>
              <a:t>ГРЭС</a:t>
            </a:r>
            <a:endParaRPr lang="ru-RU" b="1" dirty="0">
              <a:solidFill>
                <a:schemeClr val="dk1"/>
              </a:solidFill>
              <a:latin typeface="Times New Roman" panose="02020603050405020304" pitchFamily="18" charset="0"/>
              <a:cs typeface="Times New Roman" panose="02020603050405020304" pitchFamily="18" charset="0"/>
            </a:endParaRPr>
          </a:p>
        </p:txBody>
      </p:sp>
      <p:pic>
        <p:nvPicPr>
          <p:cNvPr id="4" name="Рисунок 3"/>
          <p:cNvPicPr/>
          <p:nvPr/>
        </p:nvPicPr>
        <p:blipFill rotWithShape="1">
          <a:blip r:embed="rId2"/>
          <a:srcRect l="34455" t="16808" r="34936" b="5699"/>
          <a:stretch/>
        </p:blipFill>
        <p:spPr bwMode="auto">
          <a:xfrm>
            <a:off x="984809" y="260648"/>
            <a:ext cx="3528392" cy="4990482"/>
          </a:xfrm>
          <a:prstGeom prst="rect">
            <a:avLst/>
          </a:prstGeom>
          <a:ln>
            <a:noFill/>
          </a:ln>
          <a:extLst>
            <a:ext uri="{53640926-AAD7-44D8-BBD7-CCE9431645EC}">
              <a14:shadowObscured xmlns:a14="http://schemas.microsoft.com/office/drawing/2010/main"/>
            </a:ext>
          </a:extLst>
        </p:spPr>
      </p:pic>
      <p:pic>
        <p:nvPicPr>
          <p:cNvPr id="5" name="Рисунок 4"/>
          <p:cNvPicPr/>
          <p:nvPr/>
        </p:nvPicPr>
        <p:blipFill rotWithShape="1">
          <a:blip r:embed="rId3"/>
          <a:srcRect l="36295" t="27381" r="36786" b="4524"/>
          <a:stretch/>
        </p:blipFill>
        <p:spPr bwMode="auto">
          <a:xfrm>
            <a:off x="4860032" y="260649"/>
            <a:ext cx="3456384" cy="499048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34327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121484894"/>
              </p:ext>
            </p:extLst>
          </p:nvPr>
        </p:nvGraphicFramePr>
        <p:xfrm>
          <a:off x="323528" y="1268760"/>
          <a:ext cx="8496944" cy="3905628"/>
        </p:xfrm>
        <a:graphic>
          <a:graphicData uri="http://schemas.openxmlformats.org/drawingml/2006/table">
            <a:tbl>
              <a:tblPr>
                <a:tableStyleId>{616DA210-FB5B-4158-B5E0-FEB733F419BA}</a:tableStyleId>
              </a:tblPr>
              <a:tblGrid>
                <a:gridCol w="1537729"/>
                <a:gridCol w="788580"/>
                <a:gridCol w="801722"/>
                <a:gridCol w="897009"/>
                <a:gridCol w="736007"/>
                <a:gridCol w="906867"/>
                <a:gridCol w="778722"/>
                <a:gridCol w="788580"/>
                <a:gridCol w="630864"/>
                <a:gridCol w="630864"/>
              </a:tblGrid>
              <a:tr h="515310">
                <a:tc gridSpan="10">
                  <a:txBody>
                    <a:bodyPr/>
                    <a:lstStyle/>
                    <a:p>
                      <a:pPr algn="ctr" fontAlgn="ctr"/>
                      <a:r>
                        <a:rPr lang="ru-RU" sz="1400" b="1" u="none" strike="noStrike" dirty="0">
                          <a:solidFill>
                            <a:schemeClr val="bg2">
                              <a:lumMod val="50000"/>
                            </a:schemeClr>
                          </a:solidFill>
                          <a:effectLst/>
                          <a:latin typeface="Arial Narrow" panose="020B0606020202030204" pitchFamily="34" charset="0"/>
                        </a:rPr>
                        <a:t>Информация о готовности муниципальных образований Кемеровской области - Кузбасса к ОЗП 2023-2024 годов</a:t>
                      </a:r>
                      <a:endParaRPr lang="ru-RU" sz="1400" b="1" i="0" u="none" strike="noStrike" dirty="0">
                        <a:solidFill>
                          <a:schemeClr val="bg2">
                            <a:lumMod val="50000"/>
                          </a:schemeClr>
                        </a:solidFill>
                        <a:effectLst/>
                        <a:latin typeface="Arial Narrow" panose="020B0606020202030204" pitchFamily="34" charset="0"/>
                      </a:endParaRPr>
                    </a:p>
                  </a:txBody>
                  <a:tcPr marL="6607" marR="6607" marT="6607" marB="0" anchor="ctr">
                    <a:solidFill>
                      <a:schemeClr val="accent1">
                        <a:tint val="2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941074">
                <a:tc>
                  <a:txBody>
                    <a:bodyPr/>
                    <a:lstStyle/>
                    <a:p>
                      <a:pPr algn="ctr" fontAlgn="b"/>
                      <a:r>
                        <a:rPr lang="ru-RU" sz="1400" b="1" u="none" strike="noStrike" dirty="0">
                          <a:solidFill>
                            <a:schemeClr val="accent1">
                              <a:lumMod val="50000"/>
                            </a:schemeClr>
                          </a:solidFill>
                          <a:effectLst/>
                          <a:latin typeface="Arial Narrow" panose="020B0606020202030204" pitchFamily="34" charset="0"/>
                        </a:rPr>
                        <a:t>Всего муниципальных образований</a:t>
                      </a:r>
                      <a:endParaRPr lang="ru-RU" sz="1400" b="1" i="0" u="none" strike="noStrike" dirty="0">
                        <a:solidFill>
                          <a:schemeClr val="accent1">
                            <a:lumMod val="50000"/>
                          </a:schemeClr>
                        </a:solidFill>
                        <a:effectLst/>
                        <a:latin typeface="Arial Narrow" panose="020B0606020202030204" pitchFamily="34" charset="0"/>
                      </a:endParaRPr>
                    </a:p>
                  </a:txBody>
                  <a:tcPr marL="6607" marR="6607" marT="6607" marB="0" vert="vert270" anchor="ctr">
                    <a:solidFill>
                      <a:schemeClr val="accent1">
                        <a:tint val="20000"/>
                      </a:schemeClr>
                    </a:solidFill>
                  </a:tcPr>
                </a:tc>
                <a:tc>
                  <a:txBody>
                    <a:bodyPr/>
                    <a:lstStyle/>
                    <a:p>
                      <a:pPr algn="ctr" fontAlgn="b"/>
                      <a:r>
                        <a:rPr lang="ru-RU" sz="1400" b="1" u="none" strike="noStrike" dirty="0">
                          <a:solidFill>
                            <a:schemeClr val="accent1">
                              <a:lumMod val="50000"/>
                            </a:schemeClr>
                          </a:solidFill>
                          <a:effectLst/>
                          <a:latin typeface="Arial Narrow" panose="020B0606020202030204" pitchFamily="34" charset="0"/>
                        </a:rPr>
                        <a:t>Из них проверено</a:t>
                      </a:r>
                      <a:endParaRPr lang="ru-RU" sz="1400" b="1" i="0" u="none" strike="noStrike" dirty="0">
                        <a:solidFill>
                          <a:schemeClr val="accent1">
                            <a:lumMod val="50000"/>
                          </a:schemeClr>
                        </a:solidFill>
                        <a:effectLst/>
                        <a:latin typeface="Arial Narrow" panose="020B0606020202030204" pitchFamily="34" charset="0"/>
                      </a:endParaRPr>
                    </a:p>
                  </a:txBody>
                  <a:tcPr marL="6607" marR="6607" marT="6607" marB="0" vert="vert270" anchor="ctr">
                    <a:solidFill>
                      <a:schemeClr val="accent1">
                        <a:tint val="20000"/>
                      </a:schemeClr>
                    </a:solidFill>
                  </a:tcPr>
                </a:tc>
                <a:tc>
                  <a:txBody>
                    <a:bodyPr/>
                    <a:lstStyle/>
                    <a:p>
                      <a:pPr algn="ctr" fontAlgn="b"/>
                      <a:r>
                        <a:rPr lang="ru-RU" sz="1400" b="1" u="none" strike="noStrike" dirty="0">
                          <a:solidFill>
                            <a:schemeClr val="accent1">
                              <a:lumMod val="50000"/>
                            </a:schemeClr>
                          </a:solidFill>
                          <a:effectLst/>
                          <a:latin typeface="Arial Narrow" panose="020B0606020202030204" pitchFamily="34" charset="0"/>
                        </a:rPr>
                        <a:t>Готово к отопительному периоду</a:t>
                      </a:r>
                      <a:endParaRPr lang="ru-RU" sz="1400" b="1" i="0" u="none" strike="noStrike" dirty="0">
                        <a:solidFill>
                          <a:schemeClr val="accent1">
                            <a:lumMod val="50000"/>
                          </a:schemeClr>
                        </a:solidFill>
                        <a:effectLst/>
                        <a:latin typeface="Arial Narrow" panose="020B0606020202030204" pitchFamily="34" charset="0"/>
                      </a:endParaRPr>
                    </a:p>
                  </a:txBody>
                  <a:tcPr marL="6607" marR="6607" marT="6607" marB="0" vert="vert270" anchor="ctr">
                    <a:solidFill>
                      <a:schemeClr val="accent1">
                        <a:tint val="20000"/>
                      </a:schemeClr>
                    </a:solidFill>
                  </a:tcPr>
                </a:tc>
                <a:tc>
                  <a:txBody>
                    <a:bodyPr/>
                    <a:lstStyle/>
                    <a:p>
                      <a:pPr algn="ctr" fontAlgn="b"/>
                      <a:r>
                        <a:rPr lang="ru-RU" sz="1400" b="1" u="none" strike="noStrike" dirty="0">
                          <a:solidFill>
                            <a:schemeClr val="accent1">
                              <a:lumMod val="50000"/>
                            </a:schemeClr>
                          </a:solidFill>
                          <a:effectLst/>
                          <a:latin typeface="Arial Narrow" panose="020B0606020202030204" pitchFamily="34" charset="0"/>
                        </a:rPr>
                        <a:t> Не готовы к отопительному периоду</a:t>
                      </a:r>
                      <a:endParaRPr lang="ru-RU" sz="1400" b="1" i="0" u="none" strike="noStrike" dirty="0">
                        <a:solidFill>
                          <a:schemeClr val="accent1">
                            <a:lumMod val="50000"/>
                          </a:schemeClr>
                        </a:solidFill>
                        <a:effectLst/>
                        <a:latin typeface="Arial Narrow" panose="020B0606020202030204" pitchFamily="34" charset="0"/>
                      </a:endParaRPr>
                    </a:p>
                  </a:txBody>
                  <a:tcPr marL="6607" marR="6607" marT="6607" marB="0" vert="vert270" anchor="ctr">
                    <a:solidFill>
                      <a:schemeClr val="accent1">
                        <a:tint val="20000"/>
                      </a:schemeClr>
                    </a:solidFill>
                  </a:tcPr>
                </a:tc>
                <a:tc>
                  <a:txBody>
                    <a:bodyPr/>
                    <a:lstStyle/>
                    <a:p>
                      <a:pPr algn="ctr" fontAlgn="b"/>
                      <a:r>
                        <a:rPr lang="ru-RU" sz="1400" b="1" u="none" strike="noStrike" dirty="0">
                          <a:solidFill>
                            <a:schemeClr val="accent1">
                              <a:lumMod val="50000"/>
                            </a:schemeClr>
                          </a:solidFill>
                          <a:effectLst/>
                          <a:latin typeface="Arial Narrow" panose="020B0606020202030204" pitchFamily="34" charset="0"/>
                        </a:rPr>
                        <a:t>процент готовности</a:t>
                      </a:r>
                      <a:endParaRPr lang="ru-RU" sz="1400" b="1" i="0" u="none" strike="noStrike" dirty="0">
                        <a:solidFill>
                          <a:schemeClr val="accent1">
                            <a:lumMod val="50000"/>
                          </a:schemeClr>
                        </a:solidFill>
                        <a:effectLst/>
                        <a:latin typeface="Arial Narrow" panose="020B0606020202030204" pitchFamily="34" charset="0"/>
                      </a:endParaRPr>
                    </a:p>
                  </a:txBody>
                  <a:tcPr marL="6607" marR="6607" marT="6607" marB="0" vert="vert270" anchor="ctr">
                    <a:solidFill>
                      <a:schemeClr val="accent1">
                        <a:tint val="20000"/>
                      </a:schemeClr>
                    </a:solidFill>
                  </a:tcPr>
                </a:tc>
                <a:tc>
                  <a:txBody>
                    <a:bodyPr/>
                    <a:lstStyle/>
                    <a:p>
                      <a:pPr algn="ctr" fontAlgn="b"/>
                      <a:r>
                        <a:rPr lang="ru-RU" sz="1400" b="1" u="none" strike="noStrike" dirty="0">
                          <a:solidFill>
                            <a:schemeClr val="accent1">
                              <a:lumMod val="50000"/>
                            </a:schemeClr>
                          </a:solidFill>
                          <a:effectLst/>
                          <a:latin typeface="Arial Narrow" panose="020B0606020202030204" pitchFamily="34" charset="0"/>
                        </a:rPr>
                        <a:t>процент готовности 15.11.2022</a:t>
                      </a:r>
                      <a:endParaRPr lang="ru-RU" sz="1400" b="1" i="0" u="none" strike="noStrike" dirty="0">
                        <a:solidFill>
                          <a:schemeClr val="accent1">
                            <a:lumMod val="50000"/>
                          </a:schemeClr>
                        </a:solidFill>
                        <a:effectLst/>
                        <a:latin typeface="Arial Narrow" panose="020B0606020202030204" pitchFamily="34" charset="0"/>
                      </a:endParaRPr>
                    </a:p>
                  </a:txBody>
                  <a:tcPr marL="6607" marR="6607" marT="6607" marB="0" vert="vert270" anchor="ctr">
                    <a:solidFill>
                      <a:schemeClr val="accent1">
                        <a:tint val="20000"/>
                      </a:schemeClr>
                    </a:solidFill>
                  </a:tcPr>
                </a:tc>
                <a:tc>
                  <a:txBody>
                    <a:bodyPr/>
                    <a:lstStyle/>
                    <a:p>
                      <a:pPr algn="ctr" fontAlgn="ctr"/>
                      <a:r>
                        <a:rPr lang="ru-RU" sz="2000" b="1" u="none" strike="noStrike" dirty="0">
                          <a:solidFill>
                            <a:schemeClr val="accent1">
                              <a:lumMod val="50000"/>
                            </a:schemeClr>
                          </a:solidFill>
                          <a:effectLst/>
                          <a:latin typeface="Arial Narrow" panose="020B0606020202030204" pitchFamily="34" charset="0"/>
                        </a:rPr>
                        <a:t>+/-</a:t>
                      </a:r>
                      <a:endParaRPr lang="ru-RU" sz="2000" b="1" i="0" u="none" strike="noStrike" dirty="0">
                        <a:solidFill>
                          <a:schemeClr val="accent1">
                            <a:lumMod val="50000"/>
                          </a:schemeClr>
                        </a:solidFill>
                        <a:effectLst/>
                        <a:latin typeface="Arial Narrow" panose="020B0606020202030204" pitchFamily="34" charset="0"/>
                      </a:endParaRPr>
                    </a:p>
                  </a:txBody>
                  <a:tcPr marL="6607" marR="6607" marT="6607" marB="0" anchor="ctr">
                    <a:solidFill>
                      <a:schemeClr val="accent1">
                        <a:tint val="20000"/>
                      </a:schemeClr>
                    </a:solidFill>
                  </a:tcPr>
                </a:tc>
                <a:tc>
                  <a:txBody>
                    <a:bodyPr/>
                    <a:lstStyle/>
                    <a:p>
                      <a:pPr algn="ctr" fontAlgn="b"/>
                      <a:r>
                        <a:rPr lang="ru-RU" sz="1400" b="1" u="none" strike="noStrike" dirty="0">
                          <a:solidFill>
                            <a:schemeClr val="accent1">
                              <a:lumMod val="50000"/>
                            </a:schemeClr>
                          </a:solidFill>
                          <a:effectLst/>
                          <a:latin typeface="Arial Narrow" panose="020B0606020202030204" pitchFamily="34" charset="0"/>
                        </a:rPr>
                        <a:t>обратились после 15.11.2023</a:t>
                      </a:r>
                      <a:endParaRPr lang="ru-RU" sz="1400" b="1" i="0" u="none" strike="noStrike" dirty="0">
                        <a:solidFill>
                          <a:schemeClr val="accent1">
                            <a:lumMod val="50000"/>
                          </a:schemeClr>
                        </a:solidFill>
                        <a:effectLst/>
                        <a:latin typeface="Arial Narrow" panose="020B0606020202030204" pitchFamily="34" charset="0"/>
                      </a:endParaRPr>
                    </a:p>
                  </a:txBody>
                  <a:tcPr marL="6607" marR="6607" marT="6607" marB="0" vert="vert270" anchor="ctr">
                    <a:solidFill>
                      <a:schemeClr val="accent1">
                        <a:tint val="20000"/>
                      </a:schemeClr>
                    </a:solidFill>
                  </a:tcPr>
                </a:tc>
                <a:tc>
                  <a:txBody>
                    <a:bodyPr/>
                    <a:lstStyle/>
                    <a:p>
                      <a:pPr algn="ctr" fontAlgn="b"/>
                      <a:r>
                        <a:rPr lang="ru-RU" sz="1400" b="1" u="none" strike="noStrike" dirty="0">
                          <a:solidFill>
                            <a:schemeClr val="accent1">
                              <a:lumMod val="50000"/>
                            </a:schemeClr>
                          </a:solidFill>
                          <a:effectLst/>
                          <a:latin typeface="Arial Narrow" panose="020B0606020202030204" pitchFamily="34" charset="0"/>
                        </a:rPr>
                        <a:t>получили акт готовности</a:t>
                      </a:r>
                      <a:endParaRPr lang="ru-RU" sz="1400" b="1" i="0" u="none" strike="noStrike" dirty="0">
                        <a:solidFill>
                          <a:schemeClr val="accent1">
                            <a:lumMod val="50000"/>
                          </a:schemeClr>
                        </a:solidFill>
                        <a:effectLst/>
                        <a:latin typeface="Arial Narrow" panose="020B0606020202030204" pitchFamily="34" charset="0"/>
                      </a:endParaRPr>
                    </a:p>
                  </a:txBody>
                  <a:tcPr marL="6607" marR="6607" marT="6607" marB="0" vert="vert270" anchor="ctr">
                    <a:solidFill>
                      <a:schemeClr val="accent1">
                        <a:tint val="20000"/>
                      </a:schemeClr>
                    </a:solidFill>
                  </a:tcPr>
                </a:tc>
                <a:tc>
                  <a:txBody>
                    <a:bodyPr/>
                    <a:lstStyle/>
                    <a:p>
                      <a:pPr algn="ctr" fontAlgn="b"/>
                      <a:r>
                        <a:rPr lang="ru-RU" sz="1400" b="1" u="none" strike="noStrike" dirty="0">
                          <a:solidFill>
                            <a:schemeClr val="accent1">
                              <a:lumMod val="50000"/>
                            </a:schemeClr>
                          </a:solidFill>
                          <a:effectLst/>
                          <a:latin typeface="Arial Narrow" panose="020B0606020202030204" pitchFamily="34" charset="0"/>
                        </a:rPr>
                        <a:t>итого процент готовности</a:t>
                      </a:r>
                      <a:endParaRPr lang="ru-RU" sz="1400" b="1" i="0" u="none" strike="noStrike" dirty="0">
                        <a:solidFill>
                          <a:schemeClr val="accent1">
                            <a:lumMod val="50000"/>
                          </a:schemeClr>
                        </a:solidFill>
                        <a:effectLst/>
                        <a:latin typeface="Arial Narrow" panose="020B0606020202030204" pitchFamily="34" charset="0"/>
                      </a:endParaRPr>
                    </a:p>
                  </a:txBody>
                  <a:tcPr marL="6607" marR="6607" marT="6607" marB="0" vert="vert270" anchor="ctr">
                    <a:solidFill>
                      <a:schemeClr val="accent1">
                        <a:tint val="20000"/>
                      </a:schemeClr>
                    </a:solidFill>
                  </a:tcPr>
                </a:tc>
              </a:tr>
              <a:tr h="449244">
                <a:tc>
                  <a:txBody>
                    <a:bodyPr/>
                    <a:lstStyle/>
                    <a:p>
                      <a:pPr algn="ctr" fontAlgn="ctr"/>
                      <a:r>
                        <a:rPr lang="ru-RU" sz="1400" b="1" u="none" strike="noStrike" dirty="0">
                          <a:solidFill>
                            <a:schemeClr val="accent1">
                              <a:lumMod val="50000"/>
                            </a:schemeClr>
                          </a:solidFill>
                          <a:effectLst/>
                          <a:latin typeface="Arial Narrow" panose="020B0606020202030204" pitchFamily="34" charset="0"/>
                        </a:rPr>
                        <a:t>33</a:t>
                      </a:r>
                      <a:endParaRPr lang="ru-RU" sz="1400" b="1" i="0" u="none" strike="noStrike" dirty="0">
                        <a:solidFill>
                          <a:schemeClr val="accent1">
                            <a:lumMod val="50000"/>
                          </a:schemeClr>
                        </a:solidFill>
                        <a:effectLst/>
                        <a:latin typeface="Arial Narrow" panose="020B0606020202030204" pitchFamily="34" charset="0"/>
                      </a:endParaRPr>
                    </a:p>
                  </a:txBody>
                  <a:tcPr marL="6607" marR="6607" marT="6607" marB="0" anchor="ctr">
                    <a:solidFill>
                      <a:schemeClr val="accent1">
                        <a:tint val="20000"/>
                      </a:schemeClr>
                    </a:solidFill>
                  </a:tcPr>
                </a:tc>
                <a:tc>
                  <a:txBody>
                    <a:bodyPr/>
                    <a:lstStyle/>
                    <a:p>
                      <a:pPr algn="ctr" fontAlgn="ctr"/>
                      <a:r>
                        <a:rPr lang="ru-RU" sz="1400" b="1" u="none" strike="noStrike" dirty="0">
                          <a:solidFill>
                            <a:schemeClr val="accent1">
                              <a:lumMod val="50000"/>
                            </a:schemeClr>
                          </a:solidFill>
                          <a:effectLst/>
                          <a:latin typeface="Arial Narrow" panose="020B0606020202030204" pitchFamily="34" charset="0"/>
                        </a:rPr>
                        <a:t>33</a:t>
                      </a:r>
                      <a:endParaRPr lang="ru-RU" sz="1400" b="1" i="0" u="none" strike="noStrike" dirty="0">
                        <a:solidFill>
                          <a:schemeClr val="accent1">
                            <a:lumMod val="50000"/>
                          </a:schemeClr>
                        </a:solidFill>
                        <a:effectLst/>
                        <a:latin typeface="Arial Narrow" panose="020B0606020202030204" pitchFamily="34" charset="0"/>
                      </a:endParaRPr>
                    </a:p>
                  </a:txBody>
                  <a:tcPr marL="6607" marR="6607" marT="6607" marB="0" anchor="ctr">
                    <a:solidFill>
                      <a:schemeClr val="accent1">
                        <a:tint val="20000"/>
                      </a:schemeClr>
                    </a:solidFill>
                  </a:tcPr>
                </a:tc>
                <a:tc>
                  <a:txBody>
                    <a:bodyPr/>
                    <a:lstStyle/>
                    <a:p>
                      <a:pPr algn="ctr" fontAlgn="ctr"/>
                      <a:r>
                        <a:rPr lang="ru-RU" sz="1400" b="1" u="none" strike="noStrike" dirty="0">
                          <a:solidFill>
                            <a:schemeClr val="accent1">
                              <a:lumMod val="50000"/>
                            </a:schemeClr>
                          </a:solidFill>
                          <a:effectLst/>
                          <a:latin typeface="Arial Narrow" panose="020B0606020202030204" pitchFamily="34" charset="0"/>
                        </a:rPr>
                        <a:t>31</a:t>
                      </a:r>
                      <a:endParaRPr lang="ru-RU" sz="1400" b="1" i="0" u="none" strike="noStrike" dirty="0">
                        <a:solidFill>
                          <a:schemeClr val="accent1">
                            <a:lumMod val="50000"/>
                          </a:schemeClr>
                        </a:solidFill>
                        <a:effectLst/>
                        <a:latin typeface="Arial Narrow" panose="020B0606020202030204" pitchFamily="34" charset="0"/>
                      </a:endParaRPr>
                    </a:p>
                  </a:txBody>
                  <a:tcPr marL="6607" marR="6607" marT="6607" marB="0" anchor="ctr">
                    <a:solidFill>
                      <a:schemeClr val="accent1">
                        <a:tint val="20000"/>
                      </a:schemeClr>
                    </a:solidFill>
                  </a:tcPr>
                </a:tc>
                <a:tc>
                  <a:txBody>
                    <a:bodyPr/>
                    <a:lstStyle/>
                    <a:p>
                      <a:pPr algn="ctr" fontAlgn="ctr"/>
                      <a:r>
                        <a:rPr lang="ru-RU" sz="1400" b="1" u="none" strike="noStrike" dirty="0">
                          <a:solidFill>
                            <a:schemeClr val="accent1">
                              <a:lumMod val="50000"/>
                            </a:schemeClr>
                          </a:solidFill>
                          <a:effectLst/>
                          <a:latin typeface="Arial Narrow" panose="020B0606020202030204" pitchFamily="34" charset="0"/>
                        </a:rPr>
                        <a:t>2</a:t>
                      </a:r>
                      <a:endParaRPr lang="ru-RU" sz="1400" b="1" i="0" u="none" strike="noStrike" dirty="0">
                        <a:solidFill>
                          <a:schemeClr val="accent1">
                            <a:lumMod val="50000"/>
                          </a:schemeClr>
                        </a:solidFill>
                        <a:effectLst/>
                        <a:latin typeface="Arial Narrow" panose="020B0606020202030204" pitchFamily="34" charset="0"/>
                      </a:endParaRPr>
                    </a:p>
                  </a:txBody>
                  <a:tcPr marL="6607" marR="6607" marT="6607" marB="0" anchor="ctr">
                    <a:solidFill>
                      <a:schemeClr val="accent1">
                        <a:tint val="20000"/>
                      </a:schemeClr>
                    </a:solidFill>
                  </a:tcPr>
                </a:tc>
                <a:tc>
                  <a:txBody>
                    <a:bodyPr/>
                    <a:lstStyle/>
                    <a:p>
                      <a:pPr algn="ctr" fontAlgn="ctr"/>
                      <a:r>
                        <a:rPr lang="ru-RU" sz="1400" b="1" u="none" strike="noStrike" dirty="0">
                          <a:solidFill>
                            <a:schemeClr val="accent1">
                              <a:lumMod val="50000"/>
                            </a:schemeClr>
                          </a:solidFill>
                          <a:effectLst/>
                          <a:latin typeface="Arial Narrow" panose="020B0606020202030204" pitchFamily="34" charset="0"/>
                        </a:rPr>
                        <a:t>93,9</a:t>
                      </a:r>
                      <a:endParaRPr lang="ru-RU" sz="1400" b="1" i="0" u="none" strike="noStrike" dirty="0">
                        <a:solidFill>
                          <a:schemeClr val="accent1">
                            <a:lumMod val="50000"/>
                          </a:schemeClr>
                        </a:solidFill>
                        <a:effectLst/>
                        <a:latin typeface="Arial Narrow" panose="020B0606020202030204" pitchFamily="34" charset="0"/>
                      </a:endParaRPr>
                    </a:p>
                  </a:txBody>
                  <a:tcPr marL="6607" marR="6607" marT="6607" marB="0" anchor="ctr">
                    <a:solidFill>
                      <a:schemeClr val="accent1">
                        <a:tint val="20000"/>
                      </a:schemeClr>
                    </a:solidFill>
                  </a:tcPr>
                </a:tc>
                <a:tc>
                  <a:txBody>
                    <a:bodyPr/>
                    <a:lstStyle/>
                    <a:p>
                      <a:pPr algn="ctr" fontAlgn="ctr"/>
                      <a:r>
                        <a:rPr lang="ru-RU" sz="1400" b="1" u="none" strike="noStrike" dirty="0">
                          <a:solidFill>
                            <a:schemeClr val="accent1">
                              <a:lumMod val="50000"/>
                            </a:schemeClr>
                          </a:solidFill>
                          <a:effectLst/>
                          <a:latin typeface="Arial Narrow" panose="020B0606020202030204" pitchFamily="34" charset="0"/>
                        </a:rPr>
                        <a:t>91,2</a:t>
                      </a:r>
                      <a:endParaRPr lang="ru-RU" sz="1400" b="1" i="0" u="none" strike="noStrike" dirty="0">
                        <a:solidFill>
                          <a:schemeClr val="accent1">
                            <a:lumMod val="50000"/>
                          </a:schemeClr>
                        </a:solidFill>
                        <a:effectLst/>
                        <a:latin typeface="Arial Narrow" panose="020B0606020202030204" pitchFamily="34" charset="0"/>
                      </a:endParaRPr>
                    </a:p>
                  </a:txBody>
                  <a:tcPr marL="6607" marR="6607" marT="6607" marB="0" anchor="ctr">
                    <a:solidFill>
                      <a:schemeClr val="accent1">
                        <a:tint val="20000"/>
                      </a:schemeClr>
                    </a:solidFill>
                  </a:tcPr>
                </a:tc>
                <a:tc>
                  <a:txBody>
                    <a:bodyPr/>
                    <a:lstStyle/>
                    <a:p>
                      <a:pPr algn="ctr" fontAlgn="ctr"/>
                      <a:r>
                        <a:rPr lang="ru-RU" sz="1400" b="1" u="none" strike="noStrike" dirty="0">
                          <a:solidFill>
                            <a:schemeClr val="accent1">
                              <a:lumMod val="50000"/>
                            </a:schemeClr>
                          </a:solidFill>
                          <a:effectLst/>
                          <a:latin typeface="Arial Narrow" panose="020B0606020202030204" pitchFamily="34" charset="0"/>
                        </a:rPr>
                        <a:t>2,8</a:t>
                      </a:r>
                      <a:endParaRPr lang="ru-RU" sz="1400" b="1" i="0" u="none" strike="noStrike" dirty="0">
                        <a:solidFill>
                          <a:schemeClr val="accent1">
                            <a:lumMod val="50000"/>
                          </a:schemeClr>
                        </a:solidFill>
                        <a:effectLst/>
                        <a:latin typeface="Arial Narrow" panose="020B0606020202030204" pitchFamily="34" charset="0"/>
                      </a:endParaRPr>
                    </a:p>
                  </a:txBody>
                  <a:tcPr marL="6607" marR="6607" marT="6607" marB="0" anchor="ctr">
                    <a:solidFill>
                      <a:schemeClr val="accent1">
                        <a:tint val="20000"/>
                      </a:schemeClr>
                    </a:solidFill>
                  </a:tcPr>
                </a:tc>
                <a:tc>
                  <a:txBody>
                    <a:bodyPr/>
                    <a:lstStyle/>
                    <a:p>
                      <a:pPr algn="ctr" fontAlgn="ctr"/>
                      <a:r>
                        <a:rPr lang="ru-RU" sz="1400" b="1" u="none" strike="noStrike" dirty="0">
                          <a:solidFill>
                            <a:schemeClr val="accent1">
                              <a:lumMod val="50000"/>
                            </a:schemeClr>
                          </a:solidFill>
                          <a:effectLst/>
                          <a:latin typeface="Arial Narrow" panose="020B0606020202030204" pitchFamily="34" charset="0"/>
                        </a:rPr>
                        <a:t>1</a:t>
                      </a:r>
                      <a:endParaRPr lang="ru-RU" sz="1400" b="1" i="0" u="none" strike="noStrike" dirty="0">
                        <a:solidFill>
                          <a:schemeClr val="accent1">
                            <a:lumMod val="50000"/>
                          </a:schemeClr>
                        </a:solidFill>
                        <a:effectLst/>
                        <a:latin typeface="Arial Narrow" panose="020B0606020202030204" pitchFamily="34" charset="0"/>
                      </a:endParaRPr>
                    </a:p>
                  </a:txBody>
                  <a:tcPr marL="6607" marR="6607" marT="6607" marB="0" anchor="ctr">
                    <a:solidFill>
                      <a:schemeClr val="accent1">
                        <a:tint val="20000"/>
                      </a:schemeClr>
                    </a:solidFill>
                  </a:tcPr>
                </a:tc>
                <a:tc>
                  <a:txBody>
                    <a:bodyPr/>
                    <a:lstStyle/>
                    <a:p>
                      <a:pPr algn="ctr" fontAlgn="ctr"/>
                      <a:r>
                        <a:rPr lang="ru-RU" sz="1400" b="1" u="none" strike="noStrike" dirty="0">
                          <a:solidFill>
                            <a:schemeClr val="accent1">
                              <a:lumMod val="50000"/>
                            </a:schemeClr>
                          </a:solidFill>
                          <a:effectLst/>
                          <a:latin typeface="Arial Narrow" panose="020B0606020202030204" pitchFamily="34" charset="0"/>
                        </a:rPr>
                        <a:t>1</a:t>
                      </a:r>
                      <a:endParaRPr lang="ru-RU" sz="1400" b="1" i="0" u="none" strike="noStrike" dirty="0">
                        <a:solidFill>
                          <a:schemeClr val="accent1">
                            <a:lumMod val="50000"/>
                          </a:schemeClr>
                        </a:solidFill>
                        <a:effectLst/>
                        <a:latin typeface="Arial Narrow" panose="020B0606020202030204" pitchFamily="34" charset="0"/>
                      </a:endParaRPr>
                    </a:p>
                  </a:txBody>
                  <a:tcPr marL="6607" marR="6607" marT="6607" marB="0" anchor="ctr">
                    <a:solidFill>
                      <a:schemeClr val="accent1">
                        <a:tint val="20000"/>
                      </a:schemeClr>
                    </a:solidFill>
                  </a:tcPr>
                </a:tc>
                <a:tc>
                  <a:txBody>
                    <a:bodyPr/>
                    <a:lstStyle/>
                    <a:p>
                      <a:pPr algn="ctr" fontAlgn="ctr"/>
                      <a:r>
                        <a:rPr lang="ru-RU" sz="1400" b="1" u="none" strike="noStrike" dirty="0">
                          <a:solidFill>
                            <a:schemeClr val="accent1">
                              <a:lumMod val="50000"/>
                            </a:schemeClr>
                          </a:solidFill>
                          <a:effectLst/>
                          <a:latin typeface="Arial Narrow" panose="020B0606020202030204" pitchFamily="34" charset="0"/>
                        </a:rPr>
                        <a:t>96,9</a:t>
                      </a:r>
                      <a:endParaRPr lang="ru-RU" sz="1400" b="1" i="0" u="none" strike="noStrike" dirty="0">
                        <a:solidFill>
                          <a:schemeClr val="accent1">
                            <a:lumMod val="50000"/>
                          </a:schemeClr>
                        </a:solidFill>
                        <a:effectLst/>
                        <a:latin typeface="Arial Narrow" panose="020B0606020202030204" pitchFamily="34" charset="0"/>
                      </a:endParaRPr>
                    </a:p>
                  </a:txBody>
                  <a:tcPr marL="6607" marR="6607" marT="6607" marB="0" anchor="ctr">
                    <a:solidFill>
                      <a:schemeClr val="accent1">
                        <a:tint val="20000"/>
                      </a:schemeClr>
                    </a:solidFill>
                  </a:tcPr>
                </a:tc>
              </a:tr>
            </a:tbl>
          </a:graphicData>
        </a:graphic>
      </p:graphicFrame>
    </p:spTree>
    <p:extLst>
      <p:ext uri="{BB962C8B-B14F-4D97-AF65-F5344CB8AC3E}">
        <p14:creationId xmlns:p14="http://schemas.microsoft.com/office/powerpoint/2010/main" val="4209755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36337" y="-4447017"/>
            <a:ext cx="260645" cy="915468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ru-RU">
              <a:solidFill>
                <a:prstClr val="white"/>
              </a:solidFill>
            </a:endParaRPr>
          </a:p>
        </p:txBody>
      </p:sp>
      <p:pic>
        <p:nvPicPr>
          <p:cNvPr id="4" name="Picture 19" descr="fsetan_emblema20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09" y="-1"/>
            <a:ext cx="751453" cy="848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Прямоугольник 10"/>
          <p:cNvSpPr/>
          <p:nvPr/>
        </p:nvSpPr>
        <p:spPr>
          <a:xfrm>
            <a:off x="792966" y="509937"/>
            <a:ext cx="7704856" cy="677108"/>
          </a:xfrm>
          <a:prstGeom prst="rect">
            <a:avLst/>
          </a:prstGeom>
          <a:solidFill>
            <a:schemeClr val="accent1">
              <a:lumMod val="60000"/>
              <a:lumOff val="40000"/>
            </a:schemeClr>
          </a:solidFill>
        </p:spPr>
        <p:txBody>
          <a:bodyPr wrap="square">
            <a:spAutoFit/>
          </a:bodyPr>
          <a:lstStyle/>
          <a:p>
            <a:pPr algn="ctr"/>
            <a:r>
              <a:rPr lang="ru-RU" sz="2000" b="1" dirty="0" smtClean="0">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ЮЖНО-КУЗБАССКАЯ ГРЭС</a:t>
            </a:r>
          </a:p>
          <a:p>
            <a:pPr algn="ctr"/>
            <a:r>
              <a:rPr lang="ru-RU" b="1" dirty="0" smtClean="0">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Г. Калтан Кемеровская область - Кузбасс</a:t>
            </a:r>
            <a:endParaRPr lang="ru-RU" b="1" dirty="0">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endParaRPr>
          </a:p>
        </p:txBody>
      </p:sp>
      <p:sp>
        <p:nvSpPr>
          <p:cNvPr id="6" name="Прямоугольник 5"/>
          <p:cNvSpPr/>
          <p:nvPr/>
        </p:nvSpPr>
        <p:spPr>
          <a:xfrm>
            <a:off x="539552" y="5085184"/>
            <a:ext cx="8496945"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u-RU" sz="2000" b="1" dirty="0" smtClean="0">
                <a:latin typeface="Arial Narrow" panose="020B0606020202030204" pitchFamily="34" charset="0"/>
                <a:cs typeface="Times New Roman" panose="02020603050405020304" pitchFamily="18" charset="0"/>
              </a:rPr>
              <a:t>Является единственным источником теплоснабжения двух городов Кузбасса:</a:t>
            </a:r>
          </a:p>
          <a:p>
            <a:r>
              <a:rPr lang="ru-RU" sz="2000" b="1" dirty="0" smtClean="0">
                <a:latin typeface="Arial Narrow" panose="020B0606020202030204" pitchFamily="34" charset="0"/>
                <a:cs typeface="Times New Roman" panose="02020603050405020304" pitchFamily="18" charset="0"/>
              </a:rPr>
              <a:t>г.  Калтан – население 22 тыс. человек;</a:t>
            </a:r>
          </a:p>
          <a:p>
            <a:r>
              <a:rPr lang="ru-RU" sz="2000" b="1" dirty="0">
                <a:latin typeface="Arial Narrow" panose="020B0606020202030204" pitchFamily="34" charset="0"/>
                <a:cs typeface="Times New Roman" panose="02020603050405020304" pitchFamily="18" charset="0"/>
              </a:rPr>
              <a:t>г</a:t>
            </a:r>
            <a:r>
              <a:rPr lang="ru-RU" sz="2000" b="1" dirty="0" smtClean="0">
                <a:latin typeface="Arial Narrow" panose="020B0606020202030204" pitchFamily="34" charset="0"/>
                <a:cs typeface="Times New Roman" panose="02020603050405020304" pitchFamily="18" charset="0"/>
              </a:rPr>
              <a:t>. Осинники – население 42 тыс. человек</a:t>
            </a:r>
            <a:endParaRPr lang="ru-RU" sz="2000" b="1" dirty="0">
              <a:latin typeface="Arial Narrow" panose="020B0606020202030204" pitchFamily="34" charset="0"/>
              <a:cs typeface="Times New Roman" panose="02020603050405020304" pitchFamily="18"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9941" y="1340768"/>
            <a:ext cx="6870905" cy="374441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09080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p:cNvPicPr>
          <p:nvPr>
            <p:ph sz="quarter" idx="13"/>
          </p:nvPr>
        </p:nvPicPr>
        <p:blipFill rotWithShape="1">
          <a:blip r:embed="rId2"/>
          <a:srcRect l="25311" t="12857" r="43886" b="7143"/>
          <a:stretch/>
        </p:blipFill>
        <p:spPr bwMode="auto">
          <a:xfrm>
            <a:off x="2411760" y="116632"/>
            <a:ext cx="4824536" cy="64087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05192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4602243"/>
            <a:ext cx="7704856" cy="150810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u-RU" b="1" dirty="0">
                <a:latin typeface="Times New Roman" panose="02020603050405020304" pitchFamily="18" charset="0"/>
                <a:cs typeface="Times New Roman" panose="02020603050405020304" pitchFamily="18" charset="0"/>
              </a:rPr>
              <a:t>В связи с многочисленными жалобами жителей г. Калтан прокуратурой Кемеровской области – Кузбасса принято решение о проведении с 24.01.2023 по 22.02.2024 проверки Южно-Кузбасской ГРЭС с привлечением специалистов Сибирского управления </a:t>
            </a:r>
            <a:r>
              <a:rPr lang="ru-RU" b="1" dirty="0" err="1">
                <a:latin typeface="Times New Roman" panose="02020603050405020304" pitchFamily="18" charset="0"/>
                <a:cs typeface="Times New Roman" panose="02020603050405020304" pitchFamily="18" charset="0"/>
              </a:rPr>
              <a:t>Ростехнадзора</a:t>
            </a:r>
            <a:r>
              <a:rPr lang="ru-RU" b="1" dirty="0">
                <a:latin typeface="Times New Roman" panose="02020603050405020304" pitchFamily="18" charset="0"/>
                <a:cs typeface="Times New Roman" panose="02020603050405020304" pitchFamily="18" charset="0"/>
              </a:rPr>
              <a:t>. Управлением  выявлено 504 нарушения</a:t>
            </a:r>
            <a:r>
              <a:rPr lang="ru-RU" sz="2000" b="1" dirty="0">
                <a:latin typeface="Times New Roman" panose="02020603050405020304" pitchFamily="18" charset="0"/>
                <a:cs typeface="Times New Roman" panose="02020603050405020304" pitchFamily="18" charset="0"/>
              </a:rPr>
              <a:t>	</a:t>
            </a:r>
          </a:p>
        </p:txBody>
      </p:sp>
      <p:pic>
        <p:nvPicPr>
          <p:cNvPr id="1026" name="Picture 2" descr="C:\Users\iv.zvonkova\Desktop\Звонкова 2024\ЮК ГРЭС\прокуратура янв 2024\фото\ЮК ГРЭ дымит.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32656"/>
            <a:ext cx="6474296" cy="413545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472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8490" y="260648"/>
            <a:ext cx="8568952" cy="5493812"/>
          </a:xfrm>
          <a:prstGeom prst="rect">
            <a:avLst/>
          </a:prstGeom>
        </p:spPr>
        <p:txBody>
          <a:bodyPr wrap="square">
            <a:spAutoFit/>
          </a:bodyPr>
          <a:lstStyle/>
          <a:p>
            <a:pPr algn="ctr">
              <a:lnSpc>
                <a:spcPct val="150000"/>
              </a:lnSpc>
            </a:pPr>
            <a:r>
              <a:rPr lang="ru-RU" b="1" u="sng" dirty="0" smtClean="0">
                <a:latin typeface="Arial Narrow" panose="020B0606020202030204" pitchFamily="34" charset="0"/>
                <a:cs typeface="Times New Roman" panose="02020603050405020304" pitchFamily="18" charset="0"/>
              </a:rPr>
              <a:t>Основные нарушения, выявленные при участии в проверке прокуратуры</a:t>
            </a:r>
            <a:endParaRPr lang="ru-RU" b="1" u="sng" dirty="0">
              <a:latin typeface="Arial Narrow" panose="020B0606020202030204" pitchFamily="34" charset="0"/>
              <a:cs typeface="Times New Roman" panose="02020603050405020304" pitchFamily="18" charset="0"/>
            </a:endParaRPr>
          </a:p>
          <a:p>
            <a:pPr algn="just">
              <a:lnSpc>
                <a:spcPct val="150000"/>
              </a:lnSpc>
            </a:pPr>
            <a:r>
              <a:rPr lang="ru-RU" dirty="0" smtClean="0">
                <a:latin typeface="Arial Narrow" panose="020B0606020202030204" pitchFamily="34" charset="0"/>
                <a:cs typeface="Times New Roman" panose="02020603050405020304" pitchFamily="18" charset="0"/>
              </a:rPr>
              <a:t>	- </a:t>
            </a:r>
            <a:r>
              <a:rPr lang="ru-RU" dirty="0">
                <a:latin typeface="Arial Narrow" panose="020B0606020202030204" pitchFamily="34" charset="0"/>
                <a:cs typeface="Times New Roman" panose="02020603050405020304" pitchFamily="18" charset="0"/>
              </a:rPr>
              <a:t>не проведена экспертиза промышленной безопасности 46 технических устройств, в том числе  8 котлам после восстановительного ремонта после инцидентов (котлы ст.№ 2, 4, 5, 6, 7, 8, 9, 11);</a:t>
            </a:r>
          </a:p>
          <a:p>
            <a:pPr algn="just">
              <a:lnSpc>
                <a:spcPct val="150000"/>
              </a:lnSpc>
            </a:pPr>
            <a:r>
              <a:rPr lang="ru-RU" dirty="0" smtClean="0">
                <a:latin typeface="Arial Narrow" panose="020B0606020202030204" pitchFamily="34" charset="0"/>
                <a:cs typeface="Times New Roman" panose="02020603050405020304" pitchFamily="18" charset="0"/>
              </a:rPr>
              <a:t>	- </a:t>
            </a:r>
            <a:r>
              <a:rPr lang="ru-RU" dirty="0">
                <a:latin typeface="Arial Narrow" panose="020B0606020202030204" pitchFamily="34" charset="0"/>
                <a:cs typeface="Times New Roman" panose="02020603050405020304" pitchFamily="18" charset="0"/>
              </a:rPr>
              <a:t>не проведено техническое освидетельствование 20 техническим устройствам;</a:t>
            </a:r>
          </a:p>
          <a:p>
            <a:pPr algn="just">
              <a:lnSpc>
                <a:spcPct val="150000"/>
              </a:lnSpc>
            </a:pPr>
            <a:r>
              <a:rPr lang="ru-RU" dirty="0" smtClean="0">
                <a:latin typeface="Arial Narrow" panose="020B0606020202030204" pitchFamily="34" charset="0"/>
                <a:cs typeface="Times New Roman" panose="02020603050405020304" pitchFamily="18" charset="0"/>
              </a:rPr>
              <a:t>	- не проведен контроль за состоянием металла 34 единиц различного оборудования;</a:t>
            </a:r>
          </a:p>
          <a:p>
            <a:pPr algn="just">
              <a:lnSpc>
                <a:spcPct val="150000"/>
              </a:lnSpc>
            </a:pPr>
            <a:r>
              <a:rPr lang="ru-RU" dirty="0" smtClean="0">
                <a:latin typeface="Arial Narrow" panose="020B0606020202030204" pitchFamily="34" charset="0"/>
                <a:cs typeface="Times New Roman" panose="02020603050405020304" pitchFamily="18" charset="0"/>
              </a:rPr>
              <a:t>	- </a:t>
            </a:r>
            <a:r>
              <a:rPr lang="ru-RU" dirty="0">
                <a:latin typeface="Arial Narrow" panose="020B0606020202030204" pitchFamily="34" charset="0"/>
                <a:cs typeface="Times New Roman" panose="02020603050405020304" pitchFamily="18" charset="0"/>
              </a:rPr>
              <a:t>топка и газовый тракт котлов </a:t>
            </a:r>
            <a:r>
              <a:rPr lang="ru-RU" dirty="0" smtClean="0">
                <a:latin typeface="Arial Narrow" panose="020B0606020202030204" pitchFamily="34" charset="0"/>
                <a:cs typeface="Times New Roman" panose="02020603050405020304" pitchFamily="18" charset="0"/>
              </a:rPr>
              <a:t>не </a:t>
            </a:r>
            <a:r>
              <a:rPr lang="ru-RU" dirty="0">
                <a:latin typeface="Arial Narrow" panose="020B0606020202030204" pitchFamily="34" charset="0"/>
                <a:cs typeface="Times New Roman" panose="02020603050405020304" pitchFamily="18" charset="0"/>
              </a:rPr>
              <a:t>плотные, имеют присосы, значительно превышающие установленные </a:t>
            </a:r>
            <a:r>
              <a:rPr lang="ru-RU" dirty="0" smtClean="0">
                <a:latin typeface="Arial Narrow" panose="020B0606020202030204" pitchFamily="34" charset="0"/>
                <a:cs typeface="Times New Roman" panose="02020603050405020304" pitchFamily="18" charset="0"/>
              </a:rPr>
              <a:t>нормативы;</a:t>
            </a:r>
            <a:endParaRPr lang="ru-RU" dirty="0">
              <a:latin typeface="Arial Narrow" panose="020B0606020202030204" pitchFamily="34" charset="0"/>
              <a:cs typeface="Times New Roman" panose="02020603050405020304" pitchFamily="18" charset="0"/>
            </a:endParaRPr>
          </a:p>
          <a:p>
            <a:pPr algn="just">
              <a:lnSpc>
                <a:spcPct val="150000"/>
              </a:lnSpc>
            </a:pPr>
            <a:r>
              <a:rPr lang="ru-RU" dirty="0" smtClean="0">
                <a:latin typeface="Arial Narrow" panose="020B0606020202030204" pitchFamily="34" charset="0"/>
                <a:cs typeface="Times New Roman" panose="02020603050405020304" pitchFamily="18" charset="0"/>
              </a:rPr>
              <a:t>	- на рабочих площадках котлов отсутствует основное и аварийное освещение,  наблюдается большое скопление сажи и пыли, а также строительного, бытового мусора (кирпич, доски, ветошь, металл) и остатков теплоизоляционного материала;</a:t>
            </a:r>
            <a:endParaRPr lang="ru-RU" dirty="0">
              <a:latin typeface="Arial Narrow" panose="020B0606020202030204" pitchFamily="34" charset="0"/>
              <a:cs typeface="Times New Roman" panose="02020603050405020304" pitchFamily="18" charset="0"/>
            </a:endParaRPr>
          </a:p>
          <a:p>
            <a:pPr algn="just">
              <a:lnSpc>
                <a:spcPct val="150000"/>
              </a:lnSpc>
            </a:pPr>
            <a:r>
              <a:rPr lang="ru-RU" dirty="0" smtClean="0">
                <a:latin typeface="Arial Narrow" panose="020B0606020202030204" pitchFamily="34" charset="0"/>
                <a:cs typeface="Times New Roman" panose="02020603050405020304" pitchFamily="18" charset="0"/>
              </a:rPr>
              <a:t>	- </a:t>
            </a:r>
            <a:r>
              <a:rPr lang="ru-RU" dirty="0">
                <a:latin typeface="Arial Narrow" panose="020B0606020202030204" pitchFamily="34" charset="0"/>
                <a:cs typeface="Times New Roman" panose="02020603050405020304" pitchFamily="18" charset="0"/>
              </a:rPr>
              <a:t>все цеха станции не укомплектованы квалифицированным  персоналом.</a:t>
            </a:r>
          </a:p>
        </p:txBody>
      </p:sp>
    </p:spTree>
    <p:extLst>
      <p:ext uri="{BB962C8B-B14F-4D97-AF65-F5344CB8AC3E}">
        <p14:creationId xmlns:p14="http://schemas.microsoft.com/office/powerpoint/2010/main" val="2492279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v.zvonkova\Desktop\Звонкова 2024\ЮК ГРЭС\прокуратура янв 2024\фото\17060862459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988" y="176879"/>
            <a:ext cx="3744416" cy="499255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iv.zvonkova\Desktop\Звонкова 2024\ЮК ГРЭС\прокуратура янв 2024\фото\17060862973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188640"/>
            <a:ext cx="3780420" cy="504056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42988" y="5517232"/>
            <a:ext cx="8352928"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ru-RU" b="1" dirty="0" smtClean="0">
                <a:solidFill>
                  <a:schemeClr val="dk1"/>
                </a:solidFill>
                <a:latin typeface="Times New Roman" panose="02020603050405020304" pitchFamily="18" charset="0"/>
                <a:cs typeface="Times New Roman" panose="02020603050405020304" pitchFamily="18" charset="0"/>
              </a:rPr>
              <a:t>На рабочих площадках котлов наблюдается </a:t>
            </a:r>
            <a:r>
              <a:rPr lang="ru-RU" b="1" dirty="0">
                <a:solidFill>
                  <a:schemeClr val="dk1"/>
                </a:solidFill>
                <a:latin typeface="Times New Roman" panose="02020603050405020304" pitchFamily="18" charset="0"/>
                <a:cs typeface="Times New Roman" panose="02020603050405020304" pitchFamily="18" charset="0"/>
              </a:rPr>
              <a:t>большое скопление сажи и пыли, а также строительного, бытового мусора (кирпич, доски, ветошь, металл) и остатков теплоизоляционного </a:t>
            </a:r>
            <a:r>
              <a:rPr lang="ru-RU" b="1" dirty="0" smtClean="0">
                <a:solidFill>
                  <a:schemeClr val="dk1"/>
                </a:solidFill>
                <a:latin typeface="Times New Roman" panose="02020603050405020304" pitchFamily="18" charset="0"/>
                <a:cs typeface="Times New Roman" panose="02020603050405020304" pitchFamily="18" charset="0"/>
              </a:rPr>
              <a:t>материала.</a:t>
            </a:r>
            <a:endParaRPr lang="ru-RU" b="1" dirty="0">
              <a:solidFill>
                <a:schemeClr val="dk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9136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iv.zvonkova\Desktop\Звонкова 2024\ЮК ГРЭС\прокуратура янв 2024\фото\17060863354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88640"/>
            <a:ext cx="3960440" cy="528058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iv.zvonkova\Desktop\Звонкова 2024\ЮК ГРЭС\прокуратура янв 2024\фото\170893643814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188640"/>
            <a:ext cx="3942438" cy="525658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25051" y="5733256"/>
            <a:ext cx="8478942"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ru-RU" b="1" dirty="0">
                <a:solidFill>
                  <a:schemeClr val="dk1"/>
                </a:solidFill>
                <a:latin typeface="Times New Roman" panose="02020603050405020304" pitchFamily="18" charset="0"/>
                <a:cs typeface="Times New Roman" panose="02020603050405020304" pitchFamily="18" charset="0"/>
              </a:rPr>
              <a:t>На работающих котлах разрушен обмуровочный слой, наблюдается выбивание языков пламени, дымовых газов, сажи и золы в рабочую зону котельного цеха</a:t>
            </a:r>
          </a:p>
        </p:txBody>
      </p:sp>
    </p:spTree>
    <p:extLst>
      <p:ext uri="{BB962C8B-B14F-4D97-AF65-F5344CB8AC3E}">
        <p14:creationId xmlns:p14="http://schemas.microsoft.com/office/powerpoint/2010/main" val="1390095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210094262"/>
              </p:ext>
            </p:extLst>
          </p:nvPr>
        </p:nvGraphicFramePr>
        <p:xfrm>
          <a:off x="323528" y="116632"/>
          <a:ext cx="8280920" cy="6408711"/>
        </p:xfrm>
        <a:graphic>
          <a:graphicData uri="http://schemas.openxmlformats.org/drawingml/2006/table">
            <a:tbl>
              <a:tblPr firstRow="1" firstCol="1" bandRow="1">
                <a:tableStyleId>{5C22544A-7EE6-4342-B048-85BDC9FD1C3A}</a:tableStyleId>
              </a:tblPr>
              <a:tblGrid>
                <a:gridCol w="1459482"/>
                <a:gridCol w="6821438"/>
              </a:tblGrid>
              <a:tr h="282439">
                <a:tc>
                  <a:txBody>
                    <a:bodyPr/>
                    <a:lstStyle/>
                    <a:p>
                      <a:pPr>
                        <a:spcAft>
                          <a:spcPts val="0"/>
                        </a:spcAft>
                      </a:pPr>
                      <a:r>
                        <a:rPr lang="ru-RU" sz="1000" dirty="0">
                          <a:effectLst/>
                        </a:rPr>
                        <a:t> </a:t>
                      </a:r>
                      <a:endParaRPr lang="ru-RU" sz="1000" dirty="0">
                        <a:effectLst/>
                        <a:latin typeface="Times New Roman"/>
                        <a:ea typeface="Calibri"/>
                        <a:cs typeface="Times New Roman"/>
                      </a:endParaRPr>
                    </a:p>
                  </a:txBody>
                  <a:tcPr marL="14533" marR="14533" marT="0" marB="0" anchor="ctr"/>
                </a:tc>
                <a:tc>
                  <a:txBody>
                    <a:bodyPr/>
                    <a:lstStyle/>
                    <a:p>
                      <a:pPr algn="ctr">
                        <a:spcAft>
                          <a:spcPts val="0"/>
                        </a:spcAft>
                      </a:pPr>
                      <a:r>
                        <a:rPr lang="ru-RU" sz="1200" dirty="0">
                          <a:solidFill>
                            <a:schemeClr val="bg1"/>
                          </a:solidFill>
                          <a:effectLst/>
                        </a:rPr>
                        <a:t>Состояние котлов ЮК ГРЭС</a:t>
                      </a:r>
                      <a:endParaRPr lang="ru-RU" sz="1200" dirty="0">
                        <a:solidFill>
                          <a:schemeClr val="bg1"/>
                        </a:solidFill>
                        <a:effectLst/>
                        <a:latin typeface="Times New Roman"/>
                        <a:ea typeface="Calibri"/>
                        <a:cs typeface="Times New Roman"/>
                      </a:endParaRPr>
                    </a:p>
                  </a:txBody>
                  <a:tcPr marL="14533" marR="14533" marT="0" marB="0" anchor="ctr"/>
                </a:tc>
              </a:tr>
              <a:tr h="459470">
                <a:tc>
                  <a:txBody>
                    <a:bodyPr/>
                    <a:lstStyle/>
                    <a:p>
                      <a:pPr>
                        <a:spcAft>
                          <a:spcPts val="0"/>
                        </a:spcAft>
                      </a:pPr>
                      <a:r>
                        <a:rPr lang="ru-RU" sz="1000" dirty="0">
                          <a:effectLst/>
                        </a:rPr>
                        <a:t>Котел </a:t>
                      </a:r>
                      <a:r>
                        <a:rPr lang="ru-RU" sz="1000" dirty="0" smtClean="0">
                          <a:effectLst/>
                        </a:rPr>
                        <a:t>№ 1</a:t>
                      </a:r>
                      <a:endParaRPr lang="ru-RU" sz="1000" dirty="0">
                        <a:effectLst/>
                        <a:latin typeface="Times New Roman"/>
                        <a:ea typeface="Calibri"/>
                        <a:cs typeface="Times New Roman"/>
                      </a:endParaRPr>
                    </a:p>
                  </a:txBody>
                  <a:tcPr marL="14533" marR="14533" marT="0" marB="0" anchor="ctr"/>
                </a:tc>
                <a:tc>
                  <a:txBody>
                    <a:bodyPr/>
                    <a:lstStyle/>
                    <a:p>
                      <a:pPr>
                        <a:spcAft>
                          <a:spcPts val="0"/>
                        </a:spcAft>
                      </a:pPr>
                      <a:r>
                        <a:rPr lang="ru-RU" sz="1000" dirty="0">
                          <a:effectLst/>
                        </a:rPr>
                        <a:t>Аварийное. Выведен из эксплуатации с 2020 года по причине неудовлетворительного состояния </a:t>
                      </a:r>
                      <a:r>
                        <a:rPr lang="ru-RU" sz="1000" dirty="0" err="1" smtClean="0">
                          <a:effectLst/>
                        </a:rPr>
                        <a:t>предвключенного</a:t>
                      </a:r>
                      <a:r>
                        <a:rPr lang="ru-RU" sz="1000" dirty="0" smtClean="0">
                          <a:effectLst/>
                        </a:rPr>
                        <a:t> </a:t>
                      </a:r>
                      <a:r>
                        <a:rPr lang="ru-RU" sz="1000" dirty="0">
                          <a:effectLst/>
                        </a:rPr>
                        <a:t>и </a:t>
                      </a:r>
                      <a:r>
                        <a:rPr lang="ru-RU" sz="1000" dirty="0" smtClean="0">
                          <a:effectLst/>
                        </a:rPr>
                        <a:t>основного </a:t>
                      </a:r>
                      <a:r>
                        <a:rPr lang="ru-RU" sz="1000" dirty="0">
                          <a:effectLst/>
                        </a:rPr>
                        <a:t>барабана. Дымосос (ДС) 1А разобран, ДВ 1А разобран, мельница М 1А, мельничный  вентилятор МВ 1А разобран, неисправен. Шлаковые шнеки отсутствуют</a:t>
                      </a:r>
                      <a:r>
                        <a:rPr lang="ru-RU" sz="1000" dirty="0" smtClean="0">
                          <a:effectLst/>
                        </a:rPr>
                        <a:t>.</a:t>
                      </a:r>
                      <a:r>
                        <a:rPr lang="ru-RU" sz="1000" dirty="0">
                          <a:effectLst/>
                        </a:rPr>
                        <a:t> </a:t>
                      </a:r>
                      <a:endParaRPr lang="ru-RU" sz="1000" dirty="0">
                        <a:effectLst/>
                        <a:latin typeface="Times New Roman"/>
                        <a:ea typeface="Calibri"/>
                        <a:cs typeface="Times New Roman"/>
                      </a:endParaRPr>
                    </a:p>
                  </a:txBody>
                  <a:tcPr marL="14533" marR="14533" marT="0" marB="0" anchor="ctr"/>
                </a:tc>
              </a:tr>
              <a:tr h="1072098">
                <a:tc>
                  <a:txBody>
                    <a:bodyPr/>
                    <a:lstStyle/>
                    <a:p>
                      <a:pPr>
                        <a:spcAft>
                          <a:spcPts val="0"/>
                        </a:spcAft>
                      </a:pPr>
                      <a:r>
                        <a:rPr lang="ru-RU" sz="1000" dirty="0">
                          <a:effectLst/>
                        </a:rPr>
                        <a:t>Котел </a:t>
                      </a:r>
                      <a:r>
                        <a:rPr lang="ru-RU" sz="1000" dirty="0" smtClean="0">
                          <a:effectLst/>
                        </a:rPr>
                        <a:t>№ 2</a:t>
                      </a:r>
                      <a:endParaRPr lang="ru-RU" sz="1000" dirty="0">
                        <a:effectLst/>
                        <a:latin typeface="Times New Roman"/>
                        <a:ea typeface="Calibri"/>
                        <a:cs typeface="Times New Roman"/>
                      </a:endParaRPr>
                    </a:p>
                  </a:txBody>
                  <a:tcPr marL="14533" marR="14533" marT="0" marB="0" anchor="ctr"/>
                </a:tc>
                <a:tc>
                  <a:txBody>
                    <a:bodyPr/>
                    <a:lstStyle/>
                    <a:p>
                      <a:pPr>
                        <a:spcAft>
                          <a:spcPts val="0"/>
                        </a:spcAft>
                      </a:pPr>
                      <a:r>
                        <a:rPr lang="ru-RU" sz="1000" dirty="0">
                          <a:effectLst/>
                        </a:rPr>
                        <a:t>Техническое состояние не определено (отсутствует ЭПБ после инцидентов). После инцидента 18.01.2024  вырезаны трубки конвективного пароперегревателя №2, вырезки переданы экспертной организации для проведения исследования и выявления причины инцидента. Конвективные пароперегреватели были заменены в 2023 году (наработка котла после капитального ремонта до последнего инцидента 1056 часов). </a:t>
                      </a:r>
                      <a:r>
                        <a:rPr lang="ru-RU" sz="1000" dirty="0" smtClean="0">
                          <a:effectLst/>
                        </a:rPr>
                        <a:t>Не </a:t>
                      </a:r>
                      <a:r>
                        <a:rPr lang="ru-RU" sz="1000" dirty="0">
                          <a:effectLst/>
                        </a:rPr>
                        <a:t>может нести полную нагрузку: ДВ-2А разобран (согласно акта приемки из капитального ремонта от 25.10.23 ДВ-2А отремонтирован </a:t>
                      </a:r>
                      <a:r>
                        <a:rPr lang="ru-RU" sz="1000" dirty="0" smtClean="0">
                          <a:effectLst/>
                        </a:rPr>
                        <a:t>полностью) Дымососы </a:t>
                      </a:r>
                      <a:r>
                        <a:rPr lang="ru-RU" sz="1000" dirty="0">
                          <a:effectLst/>
                        </a:rPr>
                        <a:t>– повышенная температура подшипников. Тоже самое (только что из капитального ремонта)</a:t>
                      </a:r>
                      <a:endParaRPr lang="ru-RU" sz="1000" dirty="0">
                        <a:effectLst/>
                        <a:latin typeface="Times New Roman"/>
                        <a:ea typeface="Calibri"/>
                        <a:cs typeface="Times New Roman"/>
                      </a:endParaRPr>
                    </a:p>
                  </a:txBody>
                  <a:tcPr marL="14533" marR="14533" marT="0" marB="0" anchor="ctr"/>
                </a:tc>
              </a:tr>
              <a:tr h="153157">
                <a:tc>
                  <a:txBody>
                    <a:bodyPr/>
                    <a:lstStyle/>
                    <a:p>
                      <a:pPr>
                        <a:spcAft>
                          <a:spcPts val="0"/>
                        </a:spcAft>
                      </a:pPr>
                      <a:r>
                        <a:rPr lang="ru-RU" sz="1000" dirty="0">
                          <a:effectLst/>
                        </a:rPr>
                        <a:t>Котел </a:t>
                      </a:r>
                      <a:r>
                        <a:rPr lang="ru-RU" sz="1000" dirty="0" smtClean="0">
                          <a:effectLst/>
                        </a:rPr>
                        <a:t>№ 3</a:t>
                      </a:r>
                      <a:endParaRPr lang="ru-RU" sz="1000" dirty="0">
                        <a:effectLst/>
                        <a:latin typeface="Times New Roman"/>
                        <a:ea typeface="Calibri"/>
                        <a:cs typeface="Times New Roman"/>
                      </a:endParaRPr>
                    </a:p>
                  </a:txBody>
                  <a:tcPr marL="14533" marR="14533" marT="0" marB="0" anchor="ctr"/>
                </a:tc>
                <a:tc>
                  <a:txBody>
                    <a:bodyPr/>
                    <a:lstStyle/>
                    <a:p>
                      <a:pPr>
                        <a:spcAft>
                          <a:spcPts val="0"/>
                        </a:spcAft>
                      </a:pPr>
                      <a:r>
                        <a:rPr lang="ru-RU" sz="1000" dirty="0">
                          <a:effectLst/>
                        </a:rPr>
                        <a:t>Находится в капитальном ремонте с 03.01.2024</a:t>
                      </a:r>
                      <a:r>
                        <a:rPr lang="ru-RU" sz="1000" dirty="0" smtClean="0">
                          <a:effectLst/>
                        </a:rPr>
                        <a:t>.</a:t>
                      </a:r>
                      <a:r>
                        <a:rPr lang="ru-RU" sz="1000" dirty="0">
                          <a:effectLst/>
                        </a:rPr>
                        <a:t> </a:t>
                      </a:r>
                      <a:endParaRPr lang="ru-RU" sz="1000" dirty="0">
                        <a:effectLst/>
                        <a:latin typeface="Times New Roman"/>
                        <a:ea typeface="Calibri"/>
                        <a:cs typeface="Times New Roman"/>
                      </a:endParaRPr>
                    </a:p>
                  </a:txBody>
                  <a:tcPr marL="14533" marR="14533" marT="0" marB="0" anchor="ctr"/>
                </a:tc>
              </a:tr>
              <a:tr h="765784">
                <a:tc>
                  <a:txBody>
                    <a:bodyPr/>
                    <a:lstStyle/>
                    <a:p>
                      <a:pPr>
                        <a:spcAft>
                          <a:spcPts val="0"/>
                        </a:spcAft>
                      </a:pPr>
                      <a:r>
                        <a:rPr lang="ru-RU" sz="1000" dirty="0">
                          <a:effectLst/>
                        </a:rPr>
                        <a:t>Котел </a:t>
                      </a:r>
                      <a:r>
                        <a:rPr lang="ru-RU" sz="1000" dirty="0" smtClean="0">
                          <a:effectLst/>
                        </a:rPr>
                        <a:t>№ 4 </a:t>
                      </a:r>
                      <a:endParaRPr lang="ru-RU" sz="1000" dirty="0">
                        <a:effectLst/>
                        <a:latin typeface="Times New Roman"/>
                        <a:ea typeface="Calibri"/>
                        <a:cs typeface="Times New Roman"/>
                      </a:endParaRPr>
                    </a:p>
                  </a:txBody>
                  <a:tcPr marL="14533" marR="14533" marT="0" marB="0" anchor="ctr"/>
                </a:tc>
                <a:tc>
                  <a:txBody>
                    <a:bodyPr/>
                    <a:lstStyle/>
                    <a:p>
                      <a:pPr>
                        <a:spcAft>
                          <a:spcPts val="0"/>
                        </a:spcAft>
                      </a:pPr>
                      <a:r>
                        <a:rPr lang="ru-RU" sz="1000" dirty="0">
                          <a:effectLst/>
                        </a:rPr>
                        <a:t>Техническое состояние не определено (отсутствует ЭПБ после инцидентов). Остановлен 02.02.2024 после инцидента. Предварительная причина – повреждение одного из двух пароперегревателей (причину повреждения установят по результатам расследования</a:t>
                      </a:r>
                      <a:r>
                        <a:rPr lang="ru-RU" sz="1000" dirty="0" smtClean="0">
                          <a:effectLst/>
                        </a:rPr>
                        <a:t>). Газоход </a:t>
                      </a:r>
                      <a:r>
                        <a:rPr lang="ru-RU" sz="1000" dirty="0">
                          <a:effectLst/>
                        </a:rPr>
                        <a:t>4Б в аварийном состоянии, разрушен (сгнил</a:t>
                      </a:r>
                      <a:r>
                        <a:rPr lang="ru-RU" sz="1000" dirty="0" smtClean="0">
                          <a:effectLst/>
                        </a:rPr>
                        <a:t>). Не </a:t>
                      </a:r>
                      <a:r>
                        <a:rPr lang="ru-RU" sz="1000" dirty="0">
                          <a:effectLst/>
                        </a:rPr>
                        <a:t>проведен контроль поверхностей </a:t>
                      </a:r>
                      <a:r>
                        <a:rPr lang="ru-RU" sz="1000" dirty="0" smtClean="0">
                          <a:effectLst/>
                        </a:rPr>
                        <a:t>нагрева. Дымососы </a:t>
                      </a:r>
                      <a:r>
                        <a:rPr lang="ru-RU" sz="1000" dirty="0">
                          <a:effectLst/>
                        </a:rPr>
                        <a:t>– износ рабочих лопаток 40-50%.</a:t>
                      </a:r>
                    </a:p>
                    <a:p>
                      <a:pPr>
                        <a:spcAft>
                          <a:spcPts val="0"/>
                        </a:spcAft>
                      </a:pPr>
                      <a:r>
                        <a:rPr lang="ru-RU" sz="1000" dirty="0">
                          <a:effectLst/>
                        </a:rPr>
                        <a:t>Присосы выше нормы.</a:t>
                      </a:r>
                      <a:endParaRPr lang="ru-RU" sz="1000" dirty="0">
                        <a:effectLst/>
                        <a:latin typeface="Times New Roman"/>
                        <a:ea typeface="Calibri"/>
                        <a:cs typeface="Times New Roman"/>
                      </a:endParaRPr>
                    </a:p>
                  </a:txBody>
                  <a:tcPr marL="14533" marR="14533" marT="0" marB="0" anchor="ctr"/>
                </a:tc>
              </a:tr>
              <a:tr h="306314">
                <a:tc>
                  <a:txBody>
                    <a:bodyPr/>
                    <a:lstStyle/>
                    <a:p>
                      <a:pPr>
                        <a:spcAft>
                          <a:spcPts val="0"/>
                        </a:spcAft>
                      </a:pPr>
                      <a:r>
                        <a:rPr lang="ru-RU" sz="1000" dirty="0">
                          <a:effectLst/>
                        </a:rPr>
                        <a:t>Котел </a:t>
                      </a:r>
                      <a:r>
                        <a:rPr lang="ru-RU" sz="1000" dirty="0" smtClean="0">
                          <a:effectLst/>
                        </a:rPr>
                        <a:t>№ 5</a:t>
                      </a:r>
                      <a:endParaRPr lang="ru-RU" sz="1000" dirty="0">
                        <a:effectLst/>
                        <a:latin typeface="Times New Roman"/>
                        <a:ea typeface="Calibri"/>
                        <a:cs typeface="Times New Roman"/>
                      </a:endParaRPr>
                    </a:p>
                  </a:txBody>
                  <a:tcPr marL="14533" marR="14533" marT="0" marB="0" anchor="ctr"/>
                </a:tc>
                <a:tc>
                  <a:txBody>
                    <a:bodyPr/>
                    <a:lstStyle/>
                    <a:p>
                      <a:pPr>
                        <a:spcAft>
                          <a:spcPts val="0"/>
                        </a:spcAft>
                      </a:pPr>
                      <a:r>
                        <a:rPr lang="ru-RU" sz="1000" dirty="0" smtClean="0">
                          <a:effectLst/>
                        </a:rPr>
                        <a:t>Находится </a:t>
                      </a:r>
                      <a:r>
                        <a:rPr lang="ru-RU" sz="1000" dirty="0">
                          <a:effectLst/>
                        </a:rPr>
                        <a:t>в текущем ремонте (</a:t>
                      </a:r>
                      <a:r>
                        <a:rPr lang="ru-RU" sz="1000" dirty="0" err="1">
                          <a:effectLst/>
                        </a:rPr>
                        <a:t>отглушено</a:t>
                      </a:r>
                      <a:r>
                        <a:rPr lang="ru-RU" sz="1000" dirty="0">
                          <a:effectLst/>
                        </a:rPr>
                        <a:t> более 10% КПП-2), присосы в </a:t>
                      </a:r>
                      <a:r>
                        <a:rPr lang="ru-RU" sz="1000" dirty="0" smtClean="0">
                          <a:effectLst/>
                        </a:rPr>
                        <a:t>топку. Дымососы </a:t>
                      </a:r>
                      <a:r>
                        <a:rPr lang="ru-RU" sz="1000" dirty="0">
                          <a:effectLst/>
                        </a:rPr>
                        <a:t>ДС-5А – требуется капитальный </a:t>
                      </a:r>
                      <a:r>
                        <a:rPr lang="ru-RU" sz="1000" dirty="0" smtClean="0">
                          <a:effectLst/>
                        </a:rPr>
                        <a:t>ремонт. Мельница </a:t>
                      </a:r>
                      <a:r>
                        <a:rPr lang="ru-RU" sz="1000" dirty="0">
                          <a:effectLst/>
                        </a:rPr>
                        <a:t>М-5Б – требуется замена шестерни привода.</a:t>
                      </a:r>
                      <a:endParaRPr lang="ru-RU" sz="1000" dirty="0">
                        <a:effectLst/>
                        <a:latin typeface="Times New Roman"/>
                        <a:ea typeface="Calibri"/>
                        <a:cs typeface="Times New Roman"/>
                      </a:endParaRPr>
                    </a:p>
                  </a:txBody>
                  <a:tcPr marL="14533" marR="14533" marT="0" marB="0" anchor="ctr"/>
                </a:tc>
              </a:tr>
              <a:tr h="918941">
                <a:tc>
                  <a:txBody>
                    <a:bodyPr/>
                    <a:lstStyle/>
                    <a:p>
                      <a:pPr>
                        <a:spcAft>
                          <a:spcPts val="0"/>
                        </a:spcAft>
                      </a:pPr>
                      <a:r>
                        <a:rPr lang="ru-RU" sz="1000" dirty="0">
                          <a:effectLst/>
                        </a:rPr>
                        <a:t>Котел </a:t>
                      </a:r>
                      <a:r>
                        <a:rPr lang="ru-RU" sz="1000" dirty="0" smtClean="0">
                          <a:effectLst/>
                        </a:rPr>
                        <a:t>№ 6 </a:t>
                      </a:r>
                      <a:endParaRPr lang="ru-RU" sz="1000" dirty="0">
                        <a:effectLst/>
                        <a:latin typeface="Times New Roman"/>
                        <a:ea typeface="Calibri"/>
                        <a:cs typeface="Times New Roman"/>
                      </a:endParaRPr>
                    </a:p>
                  </a:txBody>
                  <a:tcPr marL="14533" marR="14533" marT="0" marB="0" anchor="ctr"/>
                </a:tc>
                <a:tc>
                  <a:txBody>
                    <a:bodyPr/>
                    <a:lstStyle/>
                    <a:p>
                      <a:pPr>
                        <a:spcAft>
                          <a:spcPts val="0"/>
                        </a:spcAft>
                      </a:pPr>
                      <a:r>
                        <a:rPr lang="ru-RU" sz="1000" dirty="0">
                          <a:effectLst/>
                        </a:rPr>
                        <a:t>Техническое состояние – аварийное. После инцидента имеется отклонение несущей вертикальной балки из ранжира составляет на глаз до 60 см, отход горизонтальных балок от вертикальной составляет до 70 мм., также при долговременном термическом воздействии на несущую вертикальную балку произошла ее деформация. </a:t>
                      </a:r>
                      <a:r>
                        <a:rPr lang="ru-RU" sz="1000" dirty="0" smtClean="0">
                          <a:effectLst/>
                        </a:rPr>
                        <a:t>Требуется </a:t>
                      </a:r>
                      <a:r>
                        <a:rPr lang="ru-RU" sz="1000" dirty="0">
                          <a:effectLst/>
                        </a:rPr>
                        <a:t>ремонт поверхностей нагрева, присосы в топку превышают нормативы в 10 </a:t>
                      </a:r>
                      <a:r>
                        <a:rPr lang="ru-RU" sz="1000" dirty="0" smtClean="0">
                          <a:effectLst/>
                        </a:rPr>
                        <a:t>раз. Котел </a:t>
                      </a:r>
                      <a:r>
                        <a:rPr lang="ru-RU" sz="1000" dirty="0">
                          <a:effectLst/>
                        </a:rPr>
                        <a:t>требует капитального ремонта (М-6Б – отсутствует привод, броня, редуктор, венец, приводная шестерня)</a:t>
                      </a:r>
                      <a:endParaRPr lang="ru-RU" sz="1000" dirty="0">
                        <a:effectLst/>
                        <a:latin typeface="Times New Roman"/>
                        <a:ea typeface="Calibri"/>
                        <a:cs typeface="Times New Roman"/>
                      </a:endParaRPr>
                    </a:p>
                  </a:txBody>
                  <a:tcPr marL="14533" marR="14533" marT="0" marB="0" anchor="ctr"/>
                </a:tc>
              </a:tr>
              <a:tr h="459470">
                <a:tc>
                  <a:txBody>
                    <a:bodyPr/>
                    <a:lstStyle/>
                    <a:p>
                      <a:pPr>
                        <a:spcAft>
                          <a:spcPts val="0"/>
                        </a:spcAft>
                      </a:pPr>
                      <a:r>
                        <a:rPr lang="ru-RU" sz="1000" dirty="0">
                          <a:effectLst/>
                        </a:rPr>
                        <a:t>Котел </a:t>
                      </a:r>
                      <a:r>
                        <a:rPr lang="ru-RU" sz="1000" dirty="0" smtClean="0">
                          <a:effectLst/>
                        </a:rPr>
                        <a:t>№ 7</a:t>
                      </a:r>
                      <a:endParaRPr lang="ru-RU" sz="1000" dirty="0">
                        <a:effectLst/>
                        <a:latin typeface="Times New Roman"/>
                        <a:ea typeface="Calibri"/>
                        <a:cs typeface="Times New Roman"/>
                      </a:endParaRPr>
                    </a:p>
                  </a:txBody>
                  <a:tcPr marL="14533" marR="14533" marT="0" marB="0" anchor="ctr"/>
                </a:tc>
                <a:tc>
                  <a:txBody>
                    <a:bodyPr/>
                    <a:lstStyle/>
                    <a:p>
                      <a:pPr>
                        <a:spcAft>
                          <a:spcPts val="0"/>
                        </a:spcAft>
                      </a:pPr>
                      <a:r>
                        <a:rPr lang="ru-RU" sz="1000" dirty="0">
                          <a:effectLst/>
                        </a:rPr>
                        <a:t>Техническое состояние не определено (отсутствует ЭПБ после инцидентов). На 02.02.2024 в работе на пониженных параметрах. </a:t>
                      </a:r>
                      <a:r>
                        <a:rPr lang="ru-RU" sz="1000" dirty="0" err="1" smtClean="0">
                          <a:effectLst/>
                        </a:rPr>
                        <a:t>Отглушено</a:t>
                      </a:r>
                      <a:r>
                        <a:rPr lang="ru-RU" sz="1000" dirty="0" smtClean="0">
                          <a:effectLst/>
                        </a:rPr>
                        <a:t> </a:t>
                      </a:r>
                      <a:r>
                        <a:rPr lang="ru-RU" sz="1000" dirty="0">
                          <a:effectLst/>
                        </a:rPr>
                        <a:t>10% КПП-1, 20 % </a:t>
                      </a:r>
                      <a:r>
                        <a:rPr lang="ru-RU" sz="1000" dirty="0" smtClean="0">
                          <a:effectLst/>
                        </a:rPr>
                        <a:t>КПП-2. Присосы </a:t>
                      </a:r>
                      <a:r>
                        <a:rPr lang="ru-RU" sz="1000" dirty="0">
                          <a:effectLst/>
                        </a:rPr>
                        <a:t>в топку превышают норматив в 10 раз. </a:t>
                      </a:r>
                      <a:endParaRPr lang="ru-RU" sz="1000" dirty="0">
                        <a:effectLst/>
                        <a:latin typeface="Times New Roman"/>
                        <a:ea typeface="Calibri"/>
                        <a:cs typeface="Times New Roman"/>
                      </a:endParaRPr>
                    </a:p>
                  </a:txBody>
                  <a:tcPr marL="14533" marR="14533" marT="0" marB="0" anchor="ctr"/>
                </a:tc>
              </a:tr>
              <a:tr h="459470">
                <a:tc>
                  <a:txBody>
                    <a:bodyPr/>
                    <a:lstStyle/>
                    <a:p>
                      <a:pPr>
                        <a:spcAft>
                          <a:spcPts val="0"/>
                        </a:spcAft>
                      </a:pPr>
                      <a:r>
                        <a:rPr lang="ru-RU" sz="1000" dirty="0">
                          <a:effectLst/>
                        </a:rPr>
                        <a:t>Котел </a:t>
                      </a:r>
                      <a:r>
                        <a:rPr lang="ru-RU" sz="1000" dirty="0" smtClean="0">
                          <a:effectLst/>
                        </a:rPr>
                        <a:t>№ 8</a:t>
                      </a:r>
                      <a:endParaRPr lang="ru-RU" sz="1000" dirty="0">
                        <a:effectLst/>
                        <a:latin typeface="Times New Roman"/>
                        <a:ea typeface="Calibri"/>
                        <a:cs typeface="Times New Roman"/>
                      </a:endParaRPr>
                    </a:p>
                  </a:txBody>
                  <a:tcPr marL="14533" marR="14533" marT="0" marB="0" anchor="ctr"/>
                </a:tc>
                <a:tc>
                  <a:txBody>
                    <a:bodyPr/>
                    <a:lstStyle/>
                    <a:p>
                      <a:pPr>
                        <a:spcAft>
                          <a:spcPts val="0"/>
                        </a:spcAft>
                      </a:pPr>
                      <a:r>
                        <a:rPr lang="ru-RU" sz="1000" dirty="0">
                          <a:effectLst/>
                        </a:rPr>
                        <a:t>Состояние аварийное.</a:t>
                      </a:r>
                    </a:p>
                    <a:p>
                      <a:pPr>
                        <a:spcAft>
                          <a:spcPts val="0"/>
                        </a:spcAft>
                      </a:pPr>
                      <a:r>
                        <a:rPr lang="ru-RU" sz="1000" dirty="0">
                          <a:effectLst/>
                        </a:rPr>
                        <a:t>Нарушена геометрия каркаса (колонна-балка Б6 – 5 метров</a:t>
                      </a:r>
                      <a:r>
                        <a:rPr lang="ru-RU" sz="1000" dirty="0" smtClean="0">
                          <a:effectLst/>
                        </a:rPr>
                        <a:t>). Мельница </a:t>
                      </a:r>
                      <a:r>
                        <a:rPr lang="ru-RU" sz="1000" dirty="0">
                          <a:effectLst/>
                        </a:rPr>
                        <a:t>8А, 8Б – требуют капитального ремонта (броня, приводы</a:t>
                      </a:r>
                      <a:r>
                        <a:rPr lang="ru-RU" sz="1000" dirty="0" smtClean="0">
                          <a:effectLst/>
                        </a:rPr>
                        <a:t>).</a:t>
                      </a:r>
                      <a:endParaRPr lang="ru-RU" sz="1000" dirty="0">
                        <a:effectLst/>
                        <a:latin typeface="Times New Roman"/>
                        <a:ea typeface="Calibri"/>
                        <a:cs typeface="Times New Roman"/>
                      </a:endParaRPr>
                    </a:p>
                  </a:txBody>
                  <a:tcPr marL="14533" marR="14533" marT="0" marB="0" anchor="ctr"/>
                </a:tc>
              </a:tr>
              <a:tr h="612627">
                <a:tc>
                  <a:txBody>
                    <a:bodyPr/>
                    <a:lstStyle/>
                    <a:p>
                      <a:pPr>
                        <a:spcAft>
                          <a:spcPts val="0"/>
                        </a:spcAft>
                      </a:pPr>
                      <a:r>
                        <a:rPr lang="ru-RU" sz="1000" dirty="0">
                          <a:effectLst/>
                        </a:rPr>
                        <a:t>Котел </a:t>
                      </a:r>
                      <a:r>
                        <a:rPr lang="ru-RU" sz="1000" dirty="0" smtClean="0">
                          <a:effectLst/>
                        </a:rPr>
                        <a:t>№ 9</a:t>
                      </a:r>
                      <a:endParaRPr lang="ru-RU" sz="1000" dirty="0">
                        <a:effectLst/>
                        <a:latin typeface="Times New Roman"/>
                        <a:ea typeface="Calibri"/>
                        <a:cs typeface="Times New Roman"/>
                      </a:endParaRPr>
                    </a:p>
                  </a:txBody>
                  <a:tcPr marL="14533" marR="14533" marT="0" marB="0" anchor="ctr"/>
                </a:tc>
                <a:tc>
                  <a:txBody>
                    <a:bodyPr/>
                    <a:lstStyle/>
                    <a:p>
                      <a:pPr>
                        <a:spcAft>
                          <a:spcPts val="0"/>
                        </a:spcAft>
                      </a:pPr>
                      <a:r>
                        <a:rPr lang="ru-RU" sz="1000" dirty="0">
                          <a:effectLst/>
                        </a:rPr>
                        <a:t>Техническое состояние не определено (отсутствует ЭПБ после инцидентов). Остановлен 02.02.2024 после инцидента. Повреждение экранных труб (причину повреждения установят по результатам расследования</a:t>
                      </a:r>
                      <a:r>
                        <a:rPr lang="ru-RU" sz="1000" dirty="0" smtClean="0">
                          <a:effectLst/>
                        </a:rPr>
                        <a:t>). Не </a:t>
                      </a:r>
                      <a:r>
                        <a:rPr lang="ru-RU" sz="1000" dirty="0">
                          <a:effectLst/>
                        </a:rPr>
                        <a:t>проведен контроль толщины поверхностей </a:t>
                      </a:r>
                      <a:r>
                        <a:rPr lang="ru-RU" sz="1000" dirty="0" smtClean="0">
                          <a:effectLst/>
                        </a:rPr>
                        <a:t>нагрева. Мельницы </a:t>
                      </a:r>
                      <a:r>
                        <a:rPr lang="ru-RU" sz="1000" dirty="0">
                          <a:effectLst/>
                        </a:rPr>
                        <a:t>требуют капитального ремонта (разобраны приводы)</a:t>
                      </a:r>
                      <a:endParaRPr lang="ru-RU" sz="1000" dirty="0">
                        <a:effectLst/>
                        <a:latin typeface="Times New Roman"/>
                        <a:ea typeface="Calibri"/>
                        <a:cs typeface="Times New Roman"/>
                      </a:endParaRPr>
                    </a:p>
                  </a:txBody>
                  <a:tcPr marL="14533" marR="14533" marT="0" marB="0" anchor="ctr"/>
                </a:tc>
              </a:tr>
              <a:tr h="153157">
                <a:tc>
                  <a:txBody>
                    <a:bodyPr/>
                    <a:lstStyle/>
                    <a:p>
                      <a:pPr>
                        <a:spcAft>
                          <a:spcPts val="0"/>
                        </a:spcAft>
                      </a:pPr>
                      <a:r>
                        <a:rPr lang="ru-RU" sz="1000" dirty="0">
                          <a:effectLst/>
                        </a:rPr>
                        <a:t>Котел </a:t>
                      </a:r>
                      <a:r>
                        <a:rPr lang="ru-RU" sz="1000" dirty="0" smtClean="0">
                          <a:effectLst/>
                        </a:rPr>
                        <a:t>№ 10</a:t>
                      </a:r>
                      <a:endParaRPr lang="ru-RU" sz="1000" dirty="0">
                        <a:effectLst/>
                        <a:latin typeface="Times New Roman"/>
                        <a:ea typeface="Calibri"/>
                        <a:cs typeface="Times New Roman"/>
                      </a:endParaRPr>
                    </a:p>
                  </a:txBody>
                  <a:tcPr marL="14533" marR="14533" marT="0" marB="0" anchor="ctr"/>
                </a:tc>
                <a:tc>
                  <a:txBody>
                    <a:bodyPr/>
                    <a:lstStyle/>
                    <a:p>
                      <a:pPr>
                        <a:spcAft>
                          <a:spcPts val="0"/>
                        </a:spcAft>
                      </a:pPr>
                      <a:r>
                        <a:rPr lang="ru-RU" sz="1000" dirty="0" smtClean="0">
                          <a:effectLst/>
                        </a:rPr>
                        <a:t>Мельница </a:t>
                      </a:r>
                      <a:r>
                        <a:rPr lang="ru-RU" sz="1000" dirty="0">
                          <a:effectLst/>
                        </a:rPr>
                        <a:t>10Б разобрана, необходима замена короба чистого газа, ШШ 10А разобран.</a:t>
                      </a:r>
                      <a:endParaRPr lang="ru-RU" sz="1000" dirty="0">
                        <a:effectLst/>
                        <a:latin typeface="Times New Roman"/>
                        <a:ea typeface="Calibri"/>
                        <a:cs typeface="Times New Roman"/>
                      </a:endParaRPr>
                    </a:p>
                  </a:txBody>
                  <a:tcPr marL="14533" marR="14533" marT="0" marB="0" anchor="ctr"/>
                </a:tc>
              </a:tr>
              <a:tr h="765784">
                <a:tc>
                  <a:txBody>
                    <a:bodyPr/>
                    <a:lstStyle/>
                    <a:p>
                      <a:pPr>
                        <a:spcAft>
                          <a:spcPts val="0"/>
                        </a:spcAft>
                      </a:pPr>
                      <a:r>
                        <a:rPr lang="ru-RU" sz="1000" dirty="0">
                          <a:effectLst/>
                        </a:rPr>
                        <a:t>Котел </a:t>
                      </a:r>
                      <a:r>
                        <a:rPr lang="ru-RU" sz="1000" dirty="0" smtClean="0">
                          <a:effectLst/>
                        </a:rPr>
                        <a:t>№ 11</a:t>
                      </a:r>
                      <a:endParaRPr lang="ru-RU" sz="1000" dirty="0">
                        <a:effectLst/>
                        <a:latin typeface="Times New Roman"/>
                        <a:ea typeface="Calibri"/>
                        <a:cs typeface="Times New Roman"/>
                      </a:endParaRPr>
                    </a:p>
                  </a:txBody>
                  <a:tcPr marL="14533" marR="14533" marT="0" marB="0" anchor="ctr"/>
                </a:tc>
                <a:tc>
                  <a:txBody>
                    <a:bodyPr/>
                    <a:lstStyle/>
                    <a:p>
                      <a:pPr>
                        <a:spcAft>
                          <a:spcPts val="0"/>
                        </a:spcAft>
                      </a:pPr>
                      <a:r>
                        <a:rPr lang="ru-RU" sz="1000" dirty="0">
                          <a:effectLst/>
                        </a:rPr>
                        <a:t>Техническое состояние не определено (отсутствует ЭПБ после инцидентов). Находится в ремонте,  не плотность пароводяного тракта (свищ в районе </a:t>
                      </a:r>
                      <a:r>
                        <a:rPr lang="ru-RU" sz="1000" dirty="0" err="1">
                          <a:effectLst/>
                        </a:rPr>
                        <a:t>паросборной</a:t>
                      </a:r>
                      <a:r>
                        <a:rPr lang="ru-RU" sz="1000" dirty="0">
                          <a:effectLst/>
                        </a:rPr>
                        <a:t> камеры котла</a:t>
                      </a:r>
                      <a:r>
                        <a:rPr lang="ru-RU" sz="1000" dirty="0" smtClean="0">
                          <a:effectLst/>
                        </a:rPr>
                        <a:t>). </a:t>
                      </a:r>
                      <a:r>
                        <a:rPr lang="ru-RU" sz="1000" dirty="0" err="1" smtClean="0">
                          <a:effectLst/>
                        </a:rPr>
                        <a:t>Отглушено</a:t>
                      </a:r>
                      <a:r>
                        <a:rPr lang="ru-RU" sz="1000" dirty="0" smtClean="0">
                          <a:effectLst/>
                        </a:rPr>
                        <a:t> </a:t>
                      </a:r>
                      <a:r>
                        <a:rPr lang="ru-RU" sz="1000" dirty="0">
                          <a:effectLst/>
                        </a:rPr>
                        <a:t>10% КПП-2, 12% ВЭК. Присосы превышают </a:t>
                      </a:r>
                      <a:r>
                        <a:rPr lang="ru-RU" sz="1000" dirty="0" smtClean="0">
                          <a:effectLst/>
                        </a:rPr>
                        <a:t>норматив. ДВ-11Б </a:t>
                      </a:r>
                      <a:r>
                        <a:rPr lang="ru-RU" sz="1000" dirty="0">
                          <a:effectLst/>
                        </a:rPr>
                        <a:t>разобран, М-11Б, МВ-11А,Б – необходим капитальный ремонт.</a:t>
                      </a:r>
                    </a:p>
                    <a:p>
                      <a:pPr>
                        <a:spcAft>
                          <a:spcPts val="0"/>
                        </a:spcAft>
                      </a:pPr>
                      <a:r>
                        <a:rPr lang="ru-RU" sz="1000" dirty="0">
                          <a:effectLst/>
                        </a:rPr>
                        <a:t>В связи с выходом дымовых газов на несущую колонну (фронт справа) необходимо экспертное диагностирование.</a:t>
                      </a:r>
                      <a:endParaRPr lang="ru-RU" sz="1000" dirty="0">
                        <a:effectLst/>
                        <a:latin typeface="Times New Roman"/>
                        <a:ea typeface="Calibri"/>
                        <a:cs typeface="Times New Roman"/>
                      </a:endParaRPr>
                    </a:p>
                  </a:txBody>
                  <a:tcPr marL="14533" marR="14533" marT="0" marB="0" anchor="ctr"/>
                </a:tc>
              </a:tr>
            </a:tbl>
          </a:graphicData>
        </a:graphic>
      </p:graphicFrame>
    </p:spTree>
    <p:extLst>
      <p:ext uri="{BB962C8B-B14F-4D97-AF65-F5344CB8AC3E}">
        <p14:creationId xmlns:p14="http://schemas.microsoft.com/office/powerpoint/2010/main" val="945102737"/>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188</TotalTime>
  <Words>752</Words>
  <Application>Microsoft Office PowerPoint</Application>
  <PresentationFormat>Экран (4:3)</PresentationFormat>
  <Paragraphs>68</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Воздушный поток</vt:lpstr>
      <vt:lpstr>Доклад начальника Кузбасского отдела по надзору за тепловыми электростанциями, теплогенерирующими установками и сетями и котлонадзору Звонковой Ирины Васильевны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Сибирское управление Ростехнадзора</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Звонкова Ирина Васильевна</dc:creator>
  <cp:lastModifiedBy>Звонкова Ирина Васильевна</cp:lastModifiedBy>
  <cp:revision>20</cp:revision>
  <dcterms:created xsi:type="dcterms:W3CDTF">2024-02-26T10:20:11Z</dcterms:created>
  <dcterms:modified xsi:type="dcterms:W3CDTF">2024-02-27T10:13:48Z</dcterms:modified>
</cp:coreProperties>
</file>